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402" r:id="rId2"/>
    <p:sldId id="434" r:id="rId3"/>
    <p:sldId id="503" r:id="rId4"/>
    <p:sldId id="560" r:id="rId5"/>
    <p:sldId id="561" r:id="rId6"/>
    <p:sldId id="504" r:id="rId7"/>
    <p:sldId id="505" r:id="rId8"/>
    <p:sldId id="506" r:id="rId9"/>
    <p:sldId id="507" r:id="rId10"/>
    <p:sldId id="567" r:id="rId11"/>
    <p:sldId id="587" r:id="rId12"/>
    <p:sldId id="509" r:id="rId13"/>
    <p:sldId id="563" r:id="rId14"/>
    <p:sldId id="564" r:id="rId15"/>
    <p:sldId id="512" r:id="rId16"/>
    <p:sldId id="565" r:id="rId17"/>
    <p:sldId id="513" r:id="rId18"/>
    <p:sldId id="514" r:id="rId19"/>
    <p:sldId id="515" r:id="rId20"/>
    <p:sldId id="516" r:id="rId21"/>
    <p:sldId id="517" r:id="rId22"/>
    <p:sldId id="518" r:id="rId23"/>
    <p:sldId id="519" r:id="rId24"/>
    <p:sldId id="520" r:id="rId25"/>
    <p:sldId id="521" r:id="rId26"/>
    <p:sldId id="522" r:id="rId27"/>
    <p:sldId id="523" r:id="rId28"/>
    <p:sldId id="524" r:id="rId29"/>
    <p:sldId id="525" r:id="rId30"/>
    <p:sldId id="526" r:id="rId31"/>
    <p:sldId id="527" r:id="rId32"/>
    <p:sldId id="528" r:id="rId33"/>
    <p:sldId id="529" r:id="rId34"/>
    <p:sldId id="530" r:id="rId35"/>
    <p:sldId id="531" r:id="rId36"/>
    <p:sldId id="532" r:id="rId37"/>
    <p:sldId id="533" r:id="rId38"/>
    <p:sldId id="534" r:id="rId39"/>
    <p:sldId id="535" r:id="rId40"/>
    <p:sldId id="536" r:id="rId41"/>
    <p:sldId id="537" r:id="rId42"/>
    <p:sldId id="538" r:id="rId43"/>
    <p:sldId id="539" r:id="rId44"/>
    <p:sldId id="573" r:id="rId45"/>
    <p:sldId id="574" r:id="rId46"/>
    <p:sldId id="575" r:id="rId47"/>
    <p:sldId id="541" r:id="rId48"/>
    <p:sldId id="542" r:id="rId49"/>
    <p:sldId id="566" r:id="rId50"/>
    <p:sldId id="568" r:id="rId51"/>
    <p:sldId id="578" r:id="rId52"/>
    <p:sldId id="548" r:id="rId53"/>
    <p:sldId id="549" r:id="rId54"/>
    <p:sldId id="576" r:id="rId55"/>
    <p:sldId id="583" r:id="rId56"/>
    <p:sldId id="569" r:id="rId57"/>
    <p:sldId id="579" r:id="rId58"/>
    <p:sldId id="580" r:id="rId59"/>
    <p:sldId id="584" r:id="rId60"/>
    <p:sldId id="585" r:id="rId61"/>
    <p:sldId id="586" r:id="rId62"/>
    <p:sldId id="556" r:id="rId63"/>
    <p:sldId id="577" r:id="rId64"/>
    <p:sldId id="557" r:id="rId65"/>
    <p:sldId id="581" r:id="rId66"/>
    <p:sldId id="571" r:id="rId67"/>
    <p:sldId id="572" r:id="rId68"/>
    <p:sldId id="501" r:id="rId69"/>
    <p:sldId id="440" r:id="rId70"/>
    <p:sldId id="502" r:id="rId7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83AD"/>
    <a:srgbClr val="990099"/>
    <a:srgbClr val="09C2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29" autoAdjust="0"/>
    <p:restoredTop sz="94660"/>
  </p:normalViewPr>
  <p:slideViewPr>
    <p:cSldViewPr>
      <p:cViewPr varScale="1">
        <p:scale>
          <a:sx n="70" d="100"/>
          <a:sy n="70" d="100"/>
        </p:scale>
        <p:origin x="-177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9F005-DFE0-4A14-B04F-83F4D72AD05F}" type="datetimeFigureOut">
              <a:rPr lang="en-AU" smtClean="0"/>
              <a:t>4/04/2022</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E8C416-849B-45E2-A6AB-185F376C7567}" type="slidenum">
              <a:rPr lang="en-AU" smtClean="0"/>
              <a:t>‹#›</a:t>
            </a:fld>
            <a:endParaRPr lang="en-AU"/>
          </a:p>
        </p:txBody>
      </p:sp>
    </p:spTree>
    <p:extLst>
      <p:ext uri="{BB962C8B-B14F-4D97-AF65-F5344CB8AC3E}">
        <p14:creationId xmlns:p14="http://schemas.microsoft.com/office/powerpoint/2010/main" val="2437738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Straight Connector 9"/>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1" name="Straight Connector 10"/>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2" name="Straight Connector 11"/>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3" name="Straight Connector 12"/>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4" name="Straight Connector 13"/>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5" name="Straight Connector 14"/>
          <p:cNvSpPr>
            <a:spLocks noChangeShapeType="1"/>
          </p:cNvSpPr>
          <p:nvPr/>
        </p:nvSpPr>
        <p:spPr bwMode="auto">
          <a:xfrm>
            <a:off x="911383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6" name="Rectangle 15"/>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7" name="Oval 16"/>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 name="Oval 17"/>
          <p:cNvSpPr/>
          <p:nvPr/>
        </p:nvSpPr>
        <p:spPr bwMode="auto">
          <a:xfrm>
            <a:off x="1309688" y="4867275"/>
            <a:ext cx="641350"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9" name="Oval 18"/>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0" name="Oval 19"/>
          <p:cNvSpPr/>
          <p:nvPr/>
        </p:nvSpPr>
        <p:spPr bwMode="auto">
          <a:xfrm>
            <a:off x="1663700" y="5788025"/>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Oval 20"/>
          <p:cNvSpPr/>
          <p:nvPr/>
        </p:nvSpPr>
        <p:spPr>
          <a:xfrm>
            <a:off x="1905000" y="4495800"/>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Title 7"/>
          <p:cNvSpPr>
            <a:spLocks noGrp="1"/>
          </p:cNvSpPr>
          <p:nvPr>
            <p:ph type="ctrTitle"/>
          </p:nvPr>
        </p:nvSpPr>
        <p:spPr>
          <a:xfrm>
            <a:off x="2286000" y="3124200"/>
            <a:ext cx="6172200" cy="1894362"/>
          </a:xfrm>
        </p:spPr>
        <p:txBody>
          <a:bodyPr/>
          <a:lstStyle>
            <a:lvl1pPr>
              <a:defRPr b="1"/>
            </a:lvl1pPr>
          </a:lstStyle>
          <a:p>
            <a:r>
              <a:rPr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22" name="Date Placeholder 27"/>
          <p:cNvSpPr>
            <a:spLocks noGrp="1"/>
          </p:cNvSpPr>
          <p:nvPr>
            <p:ph type="dt" sz="half" idx="10"/>
          </p:nvPr>
        </p:nvSpPr>
        <p:spPr bwMode="auto">
          <a:xfrm rot="5400000">
            <a:off x="7764463" y="1174750"/>
            <a:ext cx="2286000" cy="381000"/>
          </a:xfrm>
        </p:spPr>
        <p:txBody>
          <a:bodyPr/>
          <a:lstStyle>
            <a:lvl1pPr>
              <a:defRPr/>
            </a:lvl1pPr>
          </a:lstStyle>
          <a:p>
            <a:pPr>
              <a:defRPr/>
            </a:pPr>
            <a:fld id="{1B2A5E59-C65F-4BA8-9701-A01331AE5926}" type="datetime3">
              <a:rPr lang="en-US" smtClean="0"/>
              <a:t>4 April 2022</a:t>
            </a:fld>
            <a:endParaRPr lang="en-US"/>
          </a:p>
        </p:txBody>
      </p:sp>
      <p:sp>
        <p:nvSpPr>
          <p:cNvPr id="23" name="Footer Placeholder 16"/>
          <p:cNvSpPr>
            <a:spLocks noGrp="1"/>
          </p:cNvSpPr>
          <p:nvPr>
            <p:ph type="ftr" sz="quarter" idx="11"/>
          </p:nvPr>
        </p:nvSpPr>
        <p:spPr bwMode="auto">
          <a:xfrm rot="5400000">
            <a:off x="7077076" y="4181475"/>
            <a:ext cx="3657600" cy="384175"/>
          </a:xfrm>
        </p:spPr>
        <p:txBody>
          <a:bodyPr/>
          <a:lstStyle>
            <a:lvl1pPr>
              <a:defRPr/>
            </a:lvl1pPr>
          </a:lstStyle>
          <a:p>
            <a:pPr>
              <a:defRPr/>
            </a:pPr>
            <a:endParaRPr lang="en-US"/>
          </a:p>
        </p:txBody>
      </p:sp>
      <p:sp>
        <p:nvSpPr>
          <p:cNvPr id="24" name="Slide Number Placeholder 28"/>
          <p:cNvSpPr>
            <a:spLocks noGrp="1"/>
          </p:cNvSpPr>
          <p:nvPr>
            <p:ph type="sldNum" sz="quarter" idx="12"/>
          </p:nvPr>
        </p:nvSpPr>
        <p:spPr bwMode="auto">
          <a:xfrm>
            <a:off x="1325563" y="4929188"/>
            <a:ext cx="609600" cy="517525"/>
          </a:xfrm>
        </p:spPr>
        <p:txBody>
          <a:bodyPr/>
          <a:lstStyle>
            <a:lvl1pPr>
              <a:defRPr/>
            </a:lvl1pPr>
          </a:lstStyle>
          <a:p>
            <a:pPr>
              <a:defRPr/>
            </a:pPr>
            <a:fld id="{A670F586-5CD2-4397-B049-3778D4015E03}"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96BFEE34-4F6A-4945-85C1-96A0B2098B8B}" type="datetime3">
              <a:rPr lang="en-US" smtClean="0"/>
              <a:t>4 April 2022</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1E247BB2-D279-4926-A2CD-30DDDA9EBF37}"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50AAD73D-66E5-4358-A0F9-77746CD7B309}" type="datetime3">
              <a:rPr lang="en-US" smtClean="0"/>
              <a:t>4 April 2022</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9A26DE28-ED39-4803-96C6-CEC74CFF62BC}"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6"/>
          <p:cNvSpPr>
            <a:spLocks noGrp="1"/>
          </p:cNvSpPr>
          <p:nvPr>
            <p:ph type="dt" sz="half" idx="10"/>
          </p:nvPr>
        </p:nvSpPr>
        <p:spPr/>
        <p:txBody>
          <a:bodyPr rtlCol="0"/>
          <a:lstStyle>
            <a:lvl1pPr>
              <a:defRPr/>
            </a:lvl1pPr>
          </a:lstStyle>
          <a:p>
            <a:pPr>
              <a:defRPr/>
            </a:pPr>
            <a:fld id="{8CB44A31-E69A-40EB-802C-5E47B9D9477A}" type="datetime3">
              <a:rPr lang="en-US" smtClean="0"/>
              <a:t>4 April 2022</a:t>
            </a:fld>
            <a:endParaRPr lang="en-US"/>
          </a:p>
        </p:txBody>
      </p:sp>
      <p:sp>
        <p:nvSpPr>
          <p:cNvPr id="5" name="Slide Number Placeholder 8"/>
          <p:cNvSpPr>
            <a:spLocks noGrp="1"/>
          </p:cNvSpPr>
          <p:nvPr>
            <p:ph type="sldNum" sz="quarter" idx="11"/>
          </p:nvPr>
        </p:nvSpPr>
        <p:spPr/>
        <p:txBody>
          <a:bodyPr rtlCol="0"/>
          <a:lstStyle>
            <a:lvl1pPr>
              <a:defRPr/>
            </a:lvl1pPr>
          </a:lstStyle>
          <a:p>
            <a:pPr>
              <a:defRPr/>
            </a:pPr>
            <a:fld id="{CDBA0F6D-8A96-4651-916D-0ADD6FCD144D}" type="slidenum">
              <a:rPr lang="en-US"/>
              <a:pPr>
                <a:defRPr/>
              </a:pPr>
              <a:t>‹#›</a:t>
            </a:fld>
            <a:endParaRPr lang="en-US"/>
          </a:p>
        </p:txBody>
      </p:sp>
      <p:sp>
        <p:nvSpPr>
          <p:cNvPr id="6" name="Footer Placeholder 9"/>
          <p:cNvSpPr>
            <a:spLocks noGrp="1"/>
          </p:cNvSpPr>
          <p:nvPr>
            <p:ph type="ftr" sz="quarter" idx="12"/>
          </p:nvPr>
        </p:nvSpPr>
        <p:spPr/>
        <p:txBody>
          <a:bodyPr rtlCol="0"/>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4" name="Rectangle 3"/>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Straight Connector 7"/>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9" name="Straight Connector 8"/>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0" name="Straight Connector 9"/>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1" name="Straight Connector 10"/>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2" name="Straight Connector 11"/>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3" name="Rectangle 12"/>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Oval 13"/>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Oval 14"/>
          <p:cNvSpPr/>
          <p:nvPr/>
        </p:nvSpPr>
        <p:spPr bwMode="auto">
          <a:xfrm>
            <a:off x="1323975" y="4867275"/>
            <a:ext cx="642938"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 name="Oval 15"/>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7" name="Oval 16"/>
          <p:cNvSpPr/>
          <p:nvPr/>
        </p:nvSpPr>
        <p:spPr bwMode="auto">
          <a:xfrm>
            <a:off x="1663700" y="5791200"/>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 name="Oval 17"/>
          <p:cNvSpPr/>
          <p:nvPr/>
        </p:nvSpPr>
        <p:spPr bwMode="auto">
          <a:xfrm>
            <a:off x="1879600" y="4479925"/>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9" name="Straight Connector 18"/>
          <p:cNvSpPr>
            <a:spLocks noChangeShapeType="1"/>
          </p:cNvSpPr>
          <p:nvPr/>
        </p:nvSpPr>
        <p:spPr bwMode="auto">
          <a:xfrm>
            <a:off x="9097963"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lang="en-US"/>
              <a:t>Click to edit Master title style</a:t>
            </a:r>
          </a:p>
        </p:txBody>
      </p:sp>
      <p:sp>
        <p:nvSpPr>
          <p:cNvPr id="3" name="Text Placeholder 2"/>
          <p:cNvSpPr>
            <a:spLocks noGrp="1"/>
          </p:cNvSpPr>
          <p:nvPr>
            <p:ph type="body" idx="1"/>
          </p:nvPr>
        </p:nvSpPr>
        <p:spPr>
          <a:xfrm>
            <a:off x="2286000" y="5010150"/>
            <a:ext cx="6172200" cy="1371600"/>
          </a:xfrm>
        </p:spPr>
        <p:txBody>
          <a:bodyPr/>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0" name="Date Placeholder 3"/>
          <p:cNvSpPr>
            <a:spLocks noGrp="1"/>
          </p:cNvSpPr>
          <p:nvPr>
            <p:ph type="dt" sz="half" idx="10"/>
          </p:nvPr>
        </p:nvSpPr>
        <p:spPr bwMode="auto">
          <a:xfrm rot="5400000">
            <a:off x="7762875" y="1169988"/>
            <a:ext cx="2286000" cy="381000"/>
          </a:xfrm>
        </p:spPr>
        <p:txBody>
          <a:bodyPr/>
          <a:lstStyle>
            <a:lvl1pPr>
              <a:defRPr/>
            </a:lvl1pPr>
          </a:lstStyle>
          <a:p>
            <a:pPr>
              <a:defRPr/>
            </a:pPr>
            <a:fld id="{011EE9F1-1C8E-40F6-8CCA-D017598E44C0}" type="datetime3">
              <a:rPr lang="en-US" smtClean="0"/>
              <a:t>4 April 2022</a:t>
            </a:fld>
            <a:endParaRPr lang="en-US"/>
          </a:p>
        </p:txBody>
      </p:sp>
      <p:sp>
        <p:nvSpPr>
          <p:cNvPr id="21" name="Footer Placeholder 4"/>
          <p:cNvSpPr>
            <a:spLocks noGrp="1"/>
          </p:cNvSpPr>
          <p:nvPr>
            <p:ph type="ftr" sz="quarter" idx="11"/>
          </p:nvPr>
        </p:nvSpPr>
        <p:spPr bwMode="auto">
          <a:xfrm rot="5400000">
            <a:off x="7077076" y="4178300"/>
            <a:ext cx="3657600" cy="384175"/>
          </a:xfrm>
        </p:spPr>
        <p:txBody>
          <a:bodyPr/>
          <a:lstStyle>
            <a:lvl1pPr>
              <a:defRPr/>
            </a:lvl1pPr>
          </a:lstStyle>
          <a:p>
            <a:pPr>
              <a:defRPr/>
            </a:pPr>
            <a:endParaRPr lang="en-US"/>
          </a:p>
        </p:txBody>
      </p:sp>
      <p:sp>
        <p:nvSpPr>
          <p:cNvPr id="22" name="Slide Number Placeholder 5"/>
          <p:cNvSpPr>
            <a:spLocks noGrp="1"/>
          </p:cNvSpPr>
          <p:nvPr>
            <p:ph type="sldNum" sz="quarter" idx="12"/>
          </p:nvPr>
        </p:nvSpPr>
        <p:spPr bwMode="auto">
          <a:xfrm>
            <a:off x="1339850" y="4929188"/>
            <a:ext cx="609600" cy="517525"/>
          </a:xfrm>
        </p:spPr>
        <p:txBody>
          <a:bodyPr/>
          <a:lstStyle>
            <a:lvl1pPr>
              <a:defRPr/>
            </a:lvl1pPr>
          </a:lstStyle>
          <a:p>
            <a:pPr>
              <a:defRPr/>
            </a:pPr>
            <a:fld id="{44F21F87-D3CE-44EC-8BFB-30A8BCC90B6D}"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457200" y="1600200"/>
            <a:ext cx="3657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270248" y="1600200"/>
            <a:ext cx="3657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3F1331C5-4AFC-46D8-9CD0-6A81C797C895}" type="datetime3">
              <a:rPr lang="en-US" smtClean="0"/>
              <a:t>4 April 2022</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C6A34D97-80B3-4BFC-A10A-3B4C12D4611D}"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457200" y="2362200"/>
            <a:ext cx="3657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371975" y="2362200"/>
            <a:ext cx="3657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en-US"/>
              <a:t>Click to edit Master text styles</a:t>
            </a:r>
          </a:p>
        </p:txBody>
      </p:sp>
      <p:sp>
        <p:nvSpPr>
          <p:cNvPr id="7" name="Date Placeholder 13"/>
          <p:cNvSpPr>
            <a:spLocks noGrp="1"/>
          </p:cNvSpPr>
          <p:nvPr>
            <p:ph type="dt" sz="half" idx="10"/>
          </p:nvPr>
        </p:nvSpPr>
        <p:spPr/>
        <p:txBody>
          <a:bodyPr/>
          <a:lstStyle>
            <a:lvl1pPr>
              <a:defRPr/>
            </a:lvl1pPr>
          </a:lstStyle>
          <a:p>
            <a:pPr>
              <a:defRPr/>
            </a:pPr>
            <a:fld id="{C96A35F2-B29D-49C6-AF70-1A07C6844028}" type="datetime3">
              <a:rPr lang="en-US" smtClean="0"/>
              <a:t>4 April 2022</a:t>
            </a:fld>
            <a:endParaRPr lang="en-US"/>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p:txBody>
          <a:bodyPr/>
          <a:lstStyle>
            <a:lvl1pPr>
              <a:defRPr/>
            </a:lvl1pPr>
          </a:lstStyle>
          <a:p>
            <a:pPr>
              <a:defRPr/>
            </a:pPr>
            <a:fld id="{5C6778CB-0A8D-4477-8617-B06F544E7DC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5"/>
          <p:cNvSpPr>
            <a:spLocks noGrp="1"/>
          </p:cNvSpPr>
          <p:nvPr>
            <p:ph type="dt" sz="half" idx="10"/>
          </p:nvPr>
        </p:nvSpPr>
        <p:spPr/>
        <p:txBody>
          <a:bodyPr rtlCol="0"/>
          <a:lstStyle>
            <a:lvl1pPr>
              <a:defRPr/>
            </a:lvl1pPr>
          </a:lstStyle>
          <a:p>
            <a:pPr>
              <a:defRPr/>
            </a:pPr>
            <a:fld id="{2E6033BE-93A7-45ED-983A-947941F83360}" type="datetime3">
              <a:rPr lang="en-US" smtClean="0"/>
              <a:t>4 April 2022</a:t>
            </a:fld>
            <a:endParaRPr lang="en-US"/>
          </a:p>
        </p:txBody>
      </p:sp>
      <p:sp>
        <p:nvSpPr>
          <p:cNvPr id="4" name="Slide Number Placeholder 6"/>
          <p:cNvSpPr>
            <a:spLocks noGrp="1"/>
          </p:cNvSpPr>
          <p:nvPr>
            <p:ph type="sldNum" sz="quarter" idx="11"/>
          </p:nvPr>
        </p:nvSpPr>
        <p:spPr/>
        <p:txBody>
          <a:bodyPr rtlCol="0"/>
          <a:lstStyle>
            <a:lvl1pPr>
              <a:defRPr/>
            </a:lvl1pPr>
          </a:lstStyle>
          <a:p>
            <a:pPr>
              <a:defRPr/>
            </a:pPr>
            <a:fld id="{08F6173E-CAD8-44B2-9898-ABF5B58702C4}" type="slidenum">
              <a:rPr lang="en-US"/>
              <a:pPr>
                <a:defRPr/>
              </a:pPr>
              <a:t>‹#›</a:t>
            </a:fld>
            <a:endParaRPr lang="en-US"/>
          </a:p>
        </p:txBody>
      </p:sp>
      <p:sp>
        <p:nvSpPr>
          <p:cNvPr id="5" name="Footer Placeholder 7"/>
          <p:cNvSpPr>
            <a:spLocks noGrp="1"/>
          </p:cNvSpPr>
          <p:nvPr>
            <p:ph type="ftr" sz="quarter" idx="12"/>
          </p:nvPr>
        </p:nvSpPr>
        <p:spPr/>
        <p:txBody>
          <a:bodyPr rtlCol="0"/>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021FFB0E-D3BB-4332-A3F4-684059173AD3}" type="datetime3">
              <a:rPr lang="en-US" smtClean="0"/>
              <a:t>4 April 2022</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22"/>
          <p:cNvSpPr>
            <a:spLocks noGrp="1"/>
          </p:cNvSpPr>
          <p:nvPr>
            <p:ph type="sldNum" sz="quarter" idx="12"/>
          </p:nvPr>
        </p:nvSpPr>
        <p:spPr/>
        <p:txBody>
          <a:bodyPr/>
          <a:lstStyle>
            <a:lvl1pPr>
              <a:defRPr/>
            </a:lvl1pPr>
          </a:lstStyle>
          <a:p>
            <a:pPr>
              <a:defRPr/>
            </a:pPr>
            <a:fld id="{49D60462-3F56-4F77-9022-A8F0DB626B84}"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cs typeface="+mn-cs"/>
            </a:endParaRPr>
          </a:p>
        </p:txBody>
      </p:sp>
      <p:sp>
        <p:nvSpPr>
          <p:cNvPr id="6" name="Straight Connector 5"/>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cs typeface="+mn-cs"/>
            </a:endParaRPr>
          </a:p>
        </p:txBody>
      </p:sp>
      <p:sp>
        <p:nvSpPr>
          <p:cNvPr id="7" name="Straight Connector 6"/>
          <p:cNvSpPr>
            <a:spLocks noChangeShapeType="1"/>
          </p:cNvSpPr>
          <p:nvPr/>
        </p:nvSpPr>
        <p:spPr bwMode="auto">
          <a:xfrm>
            <a:off x="6192838" y="0"/>
            <a:ext cx="0" cy="6858000"/>
          </a:xfrm>
          <a:prstGeom prst="line">
            <a:avLst/>
          </a:prstGeom>
          <a:noFill/>
          <a:ln w="12700" cap="flat" cmpd="sng" algn="ctr">
            <a:solidFill>
              <a:schemeClr val="accent1"/>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cs typeface="+mn-cs"/>
            </a:endParaRPr>
          </a:p>
        </p:txBody>
      </p:sp>
      <p:sp>
        <p:nvSpPr>
          <p:cNvPr id="8" name="Straight Connector 7"/>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9" name="Rectangle 8"/>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Straight Connector 9"/>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1" name="Oval 10"/>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rot="5400000">
            <a:off x="3371850" y="3200400"/>
            <a:ext cx="6309360" cy="457200"/>
          </a:xfrm>
        </p:spPr>
        <p:txBody>
          <a:bodyPr/>
          <a:lstStyle>
            <a:lvl1pPr algn="l">
              <a:buNone/>
              <a:defRPr sz="2000" b="1" cap="small" baseline="0"/>
            </a:lvl1pPr>
          </a:lstStyle>
          <a:p>
            <a:r>
              <a:rPr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8" name="Content Placeholder 17"/>
          <p:cNvSpPr>
            <a:spLocks noGrp="1"/>
          </p:cNvSpPr>
          <p:nvPr>
            <p:ph sz="quarter" idx="1"/>
          </p:nvPr>
        </p:nvSpPr>
        <p:spPr>
          <a:xfrm>
            <a:off x="304800" y="274320"/>
            <a:ext cx="5638800" cy="6327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20"/>
          <p:cNvSpPr>
            <a:spLocks noGrp="1"/>
          </p:cNvSpPr>
          <p:nvPr>
            <p:ph type="dt" sz="half" idx="10"/>
          </p:nvPr>
        </p:nvSpPr>
        <p:spPr/>
        <p:txBody>
          <a:bodyPr rtlCol="0"/>
          <a:lstStyle>
            <a:lvl1pPr>
              <a:defRPr/>
            </a:lvl1pPr>
          </a:lstStyle>
          <a:p>
            <a:pPr>
              <a:defRPr/>
            </a:pPr>
            <a:fld id="{E7002837-6003-4A1F-BEEF-C1B04E4E046D}" type="datetime3">
              <a:rPr lang="en-US" smtClean="0"/>
              <a:t>4 April 2022</a:t>
            </a:fld>
            <a:endParaRPr lang="en-US"/>
          </a:p>
        </p:txBody>
      </p:sp>
      <p:sp>
        <p:nvSpPr>
          <p:cNvPr id="13" name="Slide Number Placeholder 21"/>
          <p:cNvSpPr>
            <a:spLocks noGrp="1"/>
          </p:cNvSpPr>
          <p:nvPr>
            <p:ph type="sldNum" sz="quarter" idx="11"/>
          </p:nvPr>
        </p:nvSpPr>
        <p:spPr/>
        <p:txBody>
          <a:bodyPr rtlCol="0"/>
          <a:lstStyle>
            <a:lvl1pPr>
              <a:defRPr/>
            </a:lvl1pPr>
          </a:lstStyle>
          <a:p>
            <a:pPr>
              <a:defRPr/>
            </a:pPr>
            <a:fld id="{A25696E0-7E67-4A24-843C-E19E517F6883}" type="slidenum">
              <a:rPr lang="en-US"/>
              <a:pPr>
                <a:defRPr/>
              </a:pPr>
              <a:t>‹#›</a:t>
            </a:fld>
            <a:endParaRPr lang="en-US"/>
          </a:p>
        </p:txBody>
      </p:sp>
      <p:sp>
        <p:nvSpPr>
          <p:cNvPr id="14" name="Footer Placeholder 22"/>
          <p:cNvSpPr>
            <a:spLocks noGrp="1"/>
          </p:cNvSpPr>
          <p:nvPr>
            <p:ph type="ftr" sz="quarter" idx="12"/>
          </p:nvPr>
        </p:nvSpPr>
        <p:spPr/>
        <p:txBody>
          <a:bodyPr rtlCol="0"/>
          <a:lstStyle>
            <a:lvl1pPr>
              <a:defRPr/>
            </a:lvl1pPr>
          </a:lstStyle>
          <a:p>
            <a:pPr>
              <a:defRPr/>
            </a:pP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6" name="Oval 5"/>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Straight Connector 6"/>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8" name="Rectangle 7"/>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Straight Connector 8"/>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0" name="Straight Connector 9"/>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cs typeface="+mn-cs"/>
            </a:endParaRPr>
          </a:p>
        </p:txBody>
      </p:sp>
      <p:sp>
        <p:nvSpPr>
          <p:cNvPr id="11" name="Straight Connector 10"/>
          <p:cNvSpPr>
            <a:spLocks noChangeShapeType="1"/>
          </p:cNvSpPr>
          <p:nvPr/>
        </p:nvSpPr>
        <p:spPr bwMode="auto">
          <a:xfrm>
            <a:off x="6192838" y="0"/>
            <a:ext cx="0" cy="6858000"/>
          </a:xfrm>
          <a:prstGeom prst="line">
            <a:avLst/>
          </a:prstGeom>
          <a:noFill/>
          <a:ln w="12700" cap="flat" cmpd="sng" algn="ctr">
            <a:solidFill>
              <a:schemeClr val="accent1"/>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cs typeface="+mn-cs"/>
            </a:endParaRPr>
          </a:p>
        </p:txBody>
      </p:sp>
      <p:sp>
        <p:nvSpPr>
          <p:cNvPr id="2" name="Title 1"/>
          <p:cNvSpPr>
            <a:spLocks noGrp="1"/>
          </p:cNvSpPr>
          <p:nvPr>
            <p:ph type="title"/>
          </p:nvPr>
        </p:nvSpPr>
        <p:spPr>
          <a:xfrm rot="5400000">
            <a:off x="3350133" y="3200400"/>
            <a:ext cx="6309360" cy="457200"/>
          </a:xfrm>
        </p:spPr>
        <p:txBody>
          <a:bodyPr/>
          <a:lstStyle>
            <a:lvl1pPr algn="l">
              <a:buNone/>
              <a:defRPr sz="2000" b="1"/>
            </a:lvl1pPr>
          </a:lstStyle>
          <a:p>
            <a:r>
              <a:rPr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spcCol="274320" rtlCol="0" fromWordArt="0" forceAA="0">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a:r>
              <a:rPr lang="en-US"/>
              <a:t>Click to edit Master text styles</a:t>
            </a:r>
          </a:p>
        </p:txBody>
      </p:sp>
      <p:sp>
        <p:nvSpPr>
          <p:cNvPr id="12" name="Date Placeholder 16"/>
          <p:cNvSpPr>
            <a:spLocks noGrp="1"/>
          </p:cNvSpPr>
          <p:nvPr>
            <p:ph type="dt" sz="half" idx="10"/>
          </p:nvPr>
        </p:nvSpPr>
        <p:spPr/>
        <p:txBody>
          <a:bodyPr rtlCol="0"/>
          <a:lstStyle>
            <a:lvl1pPr>
              <a:defRPr/>
            </a:lvl1pPr>
          </a:lstStyle>
          <a:p>
            <a:pPr>
              <a:defRPr/>
            </a:pPr>
            <a:fld id="{C36BF034-C2E7-4C2A-A0B9-9E278421A673}" type="datetime3">
              <a:rPr lang="en-US" smtClean="0"/>
              <a:t>4 April 2022</a:t>
            </a:fld>
            <a:endParaRPr lang="en-US"/>
          </a:p>
        </p:txBody>
      </p:sp>
      <p:sp>
        <p:nvSpPr>
          <p:cNvPr id="13" name="Slide Number Placeholder 17"/>
          <p:cNvSpPr>
            <a:spLocks noGrp="1"/>
          </p:cNvSpPr>
          <p:nvPr>
            <p:ph type="sldNum" sz="quarter" idx="11"/>
          </p:nvPr>
        </p:nvSpPr>
        <p:spPr/>
        <p:txBody>
          <a:bodyPr rtlCol="0"/>
          <a:lstStyle>
            <a:lvl1pPr>
              <a:defRPr/>
            </a:lvl1pPr>
          </a:lstStyle>
          <a:p>
            <a:pPr>
              <a:defRPr/>
            </a:pPr>
            <a:fld id="{89C9D9DF-360E-45A5-BAB2-EE6C886619C0}" type="slidenum">
              <a:rPr lang="en-US"/>
              <a:pPr>
                <a:defRPr/>
              </a:pPr>
              <a:t>‹#›</a:t>
            </a:fld>
            <a:endParaRPr lang="en-US"/>
          </a:p>
        </p:txBody>
      </p:sp>
      <p:sp>
        <p:nvSpPr>
          <p:cNvPr id="14" name="Footer Placeholder 20"/>
          <p:cNvSpPr>
            <a:spLocks noGrp="1"/>
          </p:cNvSpPr>
          <p:nvPr>
            <p:ph type="ftr" sz="quarter" idx="12"/>
          </p:nvPr>
        </p:nvSpPr>
        <p:spPr/>
        <p:txBody>
          <a:bodyPr rtlCol="0"/>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cs typeface="+mn-cs"/>
            </a:endParaRPr>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lang="en-US"/>
              <a:t>Click to edit Master title style</a:t>
            </a:r>
          </a:p>
        </p:txBody>
      </p:sp>
      <p:sp>
        <p:nvSpPr>
          <p:cNvPr id="1028" name="Text Placeholder 12"/>
          <p:cNvSpPr>
            <a:spLocks noGrp="1"/>
          </p:cNvSpPr>
          <p:nvPr>
            <p:ph type="body" idx="1"/>
          </p:nvPr>
        </p:nvSpPr>
        <p:spPr bwMode="auto">
          <a:xfrm>
            <a:off x="457200" y="1600200"/>
            <a:ext cx="7467600" cy="4873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rot="5400000">
            <a:off x="7589045" y="1081881"/>
            <a:ext cx="2011362" cy="384175"/>
          </a:xfrm>
          <a:prstGeom prst="rect">
            <a:avLst/>
          </a:prstGeom>
        </p:spPr>
        <p:txBody>
          <a:bodyPr vert="horz" anchor="ctr" anchorCtr="0"/>
          <a:lstStyle>
            <a:lvl1pPr algn="r" eaLnBrk="1" fontAlgn="auto" latinLnBrk="0" hangingPunct="1">
              <a:spcBef>
                <a:spcPts val="0"/>
              </a:spcBef>
              <a:spcAft>
                <a:spcPts val="0"/>
              </a:spcAft>
              <a:defRPr kumimoji="0" sz="1200" smtClean="0">
                <a:solidFill>
                  <a:schemeClr val="tx2"/>
                </a:solidFill>
                <a:latin typeface="+mn-lt"/>
                <a:cs typeface="+mn-cs"/>
              </a:defRPr>
            </a:lvl1pPr>
          </a:lstStyle>
          <a:p>
            <a:pPr>
              <a:defRPr/>
            </a:pPr>
            <a:fld id="{F58EA4BF-5148-445E-8E1D-24352CC8AA3C}" type="datetime3">
              <a:rPr lang="en-US" smtClean="0"/>
              <a:t>4 April 2022</a:t>
            </a:fld>
            <a:endParaRPr lang="en-US"/>
          </a:p>
        </p:txBody>
      </p:sp>
      <p:sp>
        <p:nvSpPr>
          <p:cNvPr id="3" name="Footer Placeholder 2"/>
          <p:cNvSpPr>
            <a:spLocks noGrp="1"/>
          </p:cNvSpPr>
          <p:nvPr>
            <p:ph type="ftr" sz="quarter" idx="3"/>
          </p:nvPr>
        </p:nvSpPr>
        <p:spPr>
          <a:xfrm rot="5400000">
            <a:off x="6989763" y="3736975"/>
            <a:ext cx="3200400" cy="365125"/>
          </a:xfrm>
          <a:prstGeom prst="rect">
            <a:avLst/>
          </a:prstGeom>
        </p:spPr>
        <p:txBody>
          <a:bodyPr vert="horz" anchor="ctr" anchorCtr="0"/>
          <a:lstStyle>
            <a:lvl1pPr algn="l" eaLnBrk="1" fontAlgn="auto" latinLnBrk="0" hangingPunct="1">
              <a:spcBef>
                <a:spcPts val="0"/>
              </a:spcBef>
              <a:spcAft>
                <a:spcPts val="0"/>
              </a:spcAft>
              <a:defRPr kumimoji="0" sz="1200">
                <a:solidFill>
                  <a:schemeClr val="tx2"/>
                </a:solidFill>
                <a:latin typeface="+mn-lt"/>
                <a:cs typeface="+mn-cs"/>
              </a:defRPr>
            </a:lvl1pPr>
          </a:lstStyle>
          <a:p>
            <a:pPr>
              <a:defRPr/>
            </a:pPr>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2" name="Oval 11"/>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3" name="Slide Number Placeholder 22"/>
          <p:cNvSpPr>
            <a:spLocks noGrp="1"/>
          </p:cNvSpPr>
          <p:nvPr>
            <p:ph type="sldNum" sz="quarter" idx="4"/>
          </p:nvPr>
        </p:nvSpPr>
        <p:spPr>
          <a:xfrm>
            <a:off x="8129588" y="5734050"/>
            <a:ext cx="609600" cy="520700"/>
          </a:xfrm>
          <a:prstGeom prst="rect">
            <a:avLst/>
          </a:prstGeom>
        </p:spPr>
        <p:txBody>
          <a:bodyPr vert="horz" anchor="ctr"/>
          <a:lstStyle>
            <a:lvl1pPr algn="ctr" eaLnBrk="1" fontAlgn="auto" latinLnBrk="0" hangingPunct="1">
              <a:spcBef>
                <a:spcPts val="0"/>
              </a:spcBef>
              <a:spcAft>
                <a:spcPts val="0"/>
              </a:spcAft>
              <a:defRPr kumimoji="0" sz="1400" b="1" smtClean="0">
                <a:solidFill>
                  <a:srgbClr val="FFFFFF"/>
                </a:solidFill>
                <a:latin typeface="+mn-lt"/>
                <a:cs typeface="+mn-cs"/>
              </a:defRPr>
            </a:lvl1pPr>
          </a:lstStyle>
          <a:p>
            <a:pPr>
              <a:defRPr/>
            </a:pPr>
            <a:fld id="{FCD53590-7DBC-4987-9ADC-EF38977D465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8" r:id="rId4"/>
    <p:sldLayoutId id="2147483679" r:id="rId5"/>
    <p:sldLayoutId id="2147483686" r:id="rId6"/>
    <p:sldLayoutId id="2147483680" r:id="rId7"/>
    <p:sldLayoutId id="2147483687" r:id="rId8"/>
    <p:sldLayoutId id="2147483688" r:id="rId9"/>
    <p:sldLayoutId id="2147483681" r:id="rId10"/>
    <p:sldLayoutId id="2147483682" r:id="rId11"/>
  </p:sldLayoutIdLst>
  <p:hf sldNum="0" hdr="0" ftr="0" dt="0"/>
  <p:txStyles>
    <p:titleStyle>
      <a:lvl1pPr algn="l" rtl="0" fontAlgn="base">
        <a:spcBef>
          <a:spcPct val="0"/>
        </a:spcBef>
        <a:spcAft>
          <a:spcPct val="0"/>
        </a:spcAft>
        <a:defRPr sz="3000" kern="1200" cap="small">
          <a:solidFill>
            <a:schemeClr val="tx2"/>
          </a:solidFill>
          <a:latin typeface="+mj-lt"/>
          <a:ea typeface="+mj-ea"/>
          <a:cs typeface="+mj-cs"/>
        </a:defRPr>
      </a:lvl1pPr>
      <a:lvl2pPr algn="l" rtl="0" fontAlgn="base">
        <a:spcBef>
          <a:spcPct val="0"/>
        </a:spcBef>
        <a:spcAft>
          <a:spcPct val="0"/>
        </a:spcAft>
        <a:defRPr sz="3000">
          <a:solidFill>
            <a:schemeClr val="tx2"/>
          </a:solidFill>
          <a:latin typeface="Century Schoolbook" pitchFamily="18" charset="0"/>
        </a:defRPr>
      </a:lvl2pPr>
      <a:lvl3pPr algn="l" rtl="0" fontAlgn="base">
        <a:spcBef>
          <a:spcPct val="0"/>
        </a:spcBef>
        <a:spcAft>
          <a:spcPct val="0"/>
        </a:spcAft>
        <a:defRPr sz="3000">
          <a:solidFill>
            <a:schemeClr val="tx2"/>
          </a:solidFill>
          <a:latin typeface="Century Schoolbook" pitchFamily="18" charset="0"/>
        </a:defRPr>
      </a:lvl3pPr>
      <a:lvl4pPr algn="l" rtl="0" fontAlgn="base">
        <a:spcBef>
          <a:spcPct val="0"/>
        </a:spcBef>
        <a:spcAft>
          <a:spcPct val="0"/>
        </a:spcAft>
        <a:defRPr sz="3000">
          <a:solidFill>
            <a:schemeClr val="tx2"/>
          </a:solidFill>
          <a:latin typeface="Century Schoolbook" pitchFamily="18" charset="0"/>
        </a:defRPr>
      </a:lvl4pPr>
      <a:lvl5pPr algn="l" rtl="0" fontAlgn="base">
        <a:spcBef>
          <a:spcPct val="0"/>
        </a:spcBef>
        <a:spcAft>
          <a:spcPct val="0"/>
        </a:spcAft>
        <a:defRPr sz="3000">
          <a:solidFill>
            <a:schemeClr val="tx2"/>
          </a:solidFill>
          <a:latin typeface="Century Schoolbook" pitchFamily="18" charset="0"/>
        </a:defRPr>
      </a:lvl5pPr>
      <a:lvl6pPr marL="457200" algn="l" rtl="0" fontAlgn="base">
        <a:spcBef>
          <a:spcPct val="0"/>
        </a:spcBef>
        <a:spcAft>
          <a:spcPct val="0"/>
        </a:spcAft>
        <a:defRPr sz="3000">
          <a:solidFill>
            <a:schemeClr val="tx2"/>
          </a:solidFill>
          <a:latin typeface="Century Schoolbook" pitchFamily="18" charset="0"/>
        </a:defRPr>
      </a:lvl6pPr>
      <a:lvl7pPr marL="914400" algn="l" rtl="0" fontAlgn="base">
        <a:spcBef>
          <a:spcPct val="0"/>
        </a:spcBef>
        <a:spcAft>
          <a:spcPct val="0"/>
        </a:spcAft>
        <a:defRPr sz="3000">
          <a:solidFill>
            <a:schemeClr val="tx2"/>
          </a:solidFill>
          <a:latin typeface="Century Schoolbook" pitchFamily="18" charset="0"/>
        </a:defRPr>
      </a:lvl7pPr>
      <a:lvl8pPr marL="1371600" algn="l" rtl="0" fontAlgn="base">
        <a:spcBef>
          <a:spcPct val="0"/>
        </a:spcBef>
        <a:spcAft>
          <a:spcPct val="0"/>
        </a:spcAft>
        <a:defRPr sz="3000">
          <a:solidFill>
            <a:schemeClr val="tx2"/>
          </a:solidFill>
          <a:latin typeface="Century Schoolbook" pitchFamily="18" charset="0"/>
        </a:defRPr>
      </a:lvl8pPr>
      <a:lvl9pPr marL="1828800" algn="l" rtl="0" fontAlgn="base">
        <a:spcBef>
          <a:spcPct val="0"/>
        </a:spcBef>
        <a:spcAft>
          <a:spcPct val="0"/>
        </a:spcAft>
        <a:defRPr sz="3000">
          <a:solidFill>
            <a:schemeClr val="tx2"/>
          </a:solidFill>
          <a:latin typeface="Century Schoolbook" pitchFamily="18" charset="0"/>
        </a:defRPr>
      </a:lvl9pPr>
    </p:titleStyle>
    <p:bodyStyle>
      <a:lvl1pPr marL="273050" indent="-273050" algn="l" rtl="0" fontAlgn="base">
        <a:spcBef>
          <a:spcPts val="600"/>
        </a:spcBef>
        <a:spcAft>
          <a:spcPct val="0"/>
        </a:spcAft>
        <a:buClr>
          <a:schemeClr val="accent1"/>
        </a:buClr>
        <a:buSzPct val="70000"/>
        <a:buFont typeface="Wingdings" pitchFamily="2" charset="2"/>
        <a:buChar char=""/>
        <a:defRPr sz="2400" kern="1200">
          <a:solidFill>
            <a:schemeClr val="tx1"/>
          </a:solidFill>
          <a:latin typeface="+mn-lt"/>
          <a:ea typeface="+mn-ea"/>
          <a:cs typeface="+mn-cs"/>
        </a:defRPr>
      </a:lvl1pPr>
      <a:lvl2pPr marL="639763" indent="-273050" algn="l" rtl="0" fontAlgn="base">
        <a:spcBef>
          <a:spcPct val="20000"/>
        </a:spcBef>
        <a:spcAft>
          <a:spcPct val="0"/>
        </a:spcAft>
        <a:buClr>
          <a:schemeClr val="accent1"/>
        </a:buClr>
        <a:buSzPct val="80000"/>
        <a:buFont typeface="Wingdings 2" pitchFamily="18" charset="2"/>
        <a:buChar char=""/>
        <a:defRPr sz="2100" kern="1200">
          <a:solidFill>
            <a:schemeClr val="tx1"/>
          </a:solidFill>
          <a:latin typeface="+mn-lt"/>
          <a:ea typeface="+mn-ea"/>
          <a:cs typeface="+mn-cs"/>
        </a:defRPr>
      </a:lvl2pPr>
      <a:lvl3pPr marL="914400" indent="-182563" algn="l" rtl="0" fontAlgn="base">
        <a:spcBef>
          <a:spcPct val="20000"/>
        </a:spcBef>
        <a:spcAft>
          <a:spcPct val="0"/>
        </a:spcAft>
        <a:buClr>
          <a:srgbClr val="E0752F"/>
        </a:buClr>
        <a:buSzPct val="60000"/>
        <a:buFont typeface="Wingdings" pitchFamily="2" charset="2"/>
        <a:buChar char=""/>
        <a:defRPr kern="1200">
          <a:solidFill>
            <a:schemeClr val="tx1"/>
          </a:solidFill>
          <a:latin typeface="+mn-lt"/>
          <a:ea typeface="+mn-ea"/>
          <a:cs typeface="+mn-cs"/>
        </a:defRPr>
      </a:lvl3pPr>
      <a:lvl4pPr marL="1187450" indent="-182563" algn="l" rtl="0" fontAlgn="base">
        <a:spcBef>
          <a:spcPct val="20000"/>
        </a:spcBef>
        <a:spcAft>
          <a:spcPct val="0"/>
        </a:spcAft>
        <a:buClr>
          <a:srgbClr val="FEC3AE"/>
        </a:buClr>
        <a:buSzPct val="60000"/>
        <a:buFont typeface="Wingdings" pitchFamily="2" charset="2"/>
        <a:buChar char=""/>
        <a:defRPr kern="1200">
          <a:solidFill>
            <a:schemeClr val="tx1"/>
          </a:solidFill>
          <a:latin typeface="+mn-lt"/>
          <a:ea typeface="+mn-ea"/>
          <a:cs typeface="+mn-cs"/>
        </a:defRPr>
      </a:lvl4pPr>
      <a:lvl5pPr marL="1462088" indent="-182563" algn="l" rtl="0" fontAlgn="base">
        <a:spcBef>
          <a:spcPct val="20000"/>
        </a:spcBef>
        <a:spcAft>
          <a:spcPct val="0"/>
        </a:spcAft>
        <a:buClr>
          <a:srgbClr val="BDCAE9"/>
        </a:buClr>
        <a:buSzPct val="68000"/>
        <a:buFont typeface="Wingdings 2"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gif"/><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g"/></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gif"/><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0.emf"/></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microsoft.com/office/2007/relationships/hdphoto" Target="../media/hdphoto2.wdp"/></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hyperlink" Target="https://www.geeksforgeeks.org/backttracking-set-2-rat-in-a-maze/" TargetMode="External"/><Relationship Id="rId3" Type="http://schemas.openxmlformats.org/officeDocument/2006/relationships/hyperlink" Target="https://www.geeksforgeeks.org/match-a-pattern-and-string-without-using-regular-expressions/" TargetMode="External"/><Relationship Id="rId7" Type="http://schemas.openxmlformats.org/officeDocument/2006/relationships/hyperlink" Target="https://www.geeksforgeeks.org/backttracking-set-5-m-coloring-problem/" TargetMode="External"/><Relationship Id="rId12" Type="http://schemas.openxmlformats.org/officeDocument/2006/relationships/hyperlink" Target="https://www.geeksforgeeks.org/backttracking-set-4-subset-sum/" TargetMode="External"/><Relationship Id="rId2" Type="http://schemas.openxmlformats.org/officeDocument/2006/relationships/hyperlink" Target="https://www.geeksforgeeks.org/remove-invalid-parentheses/" TargetMode="External"/><Relationship Id="rId1" Type="http://schemas.openxmlformats.org/officeDocument/2006/relationships/slideLayout" Target="../slideLayouts/slideLayout2.xml"/><Relationship Id="rId6" Type="http://schemas.openxmlformats.org/officeDocument/2006/relationships/hyperlink" Target="https://www.geeksforgeeks.org/backtracking-set-7-suduku/" TargetMode="External"/><Relationship Id="rId11" Type="http://schemas.openxmlformats.org/officeDocument/2006/relationships/hyperlink" Target="https://www.geeksforgeeks.org/print-palindromic-partitions-string/" TargetMode="External"/><Relationship Id="rId5" Type="http://schemas.openxmlformats.org/officeDocument/2006/relationships/hyperlink" Target="https://www.geeksforgeeks.org/backtracking-set-7-hamiltonian-cycle/" TargetMode="External"/><Relationship Id="rId10" Type="http://schemas.openxmlformats.org/officeDocument/2006/relationships/hyperlink" Target="https://www.geeksforgeeks.org/find-shortest-safe-route-in-a-path-with-landmines/" TargetMode="External"/><Relationship Id="rId4" Type="http://schemas.openxmlformats.org/officeDocument/2006/relationships/hyperlink" Target="https://www.geeksforgeeks.org/find-paths-from-corner-cell-to-middle-cell-in-maze/" TargetMode="External"/><Relationship Id="rId9" Type="http://schemas.openxmlformats.org/officeDocument/2006/relationships/hyperlink" Target="https://www.geeksforgeeks.org/write-a-c-program-to-print-all-permutations-of-a-given-string/"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ubtitle 2">
            <a:extLst>
              <a:ext uri="{FF2B5EF4-FFF2-40B4-BE49-F238E27FC236}">
                <a16:creationId xmlns:a16="http://schemas.microsoft.com/office/drawing/2014/main" xmlns="" id="{B9994641-FDD5-4191-A4CE-DF07C7915E89}"/>
              </a:ext>
            </a:extLst>
          </p:cNvPr>
          <p:cNvSpPr txBox="1">
            <a:spLocks/>
          </p:cNvSpPr>
          <p:nvPr/>
        </p:nvSpPr>
        <p:spPr>
          <a:xfrm>
            <a:off x="1270991" y="5380037"/>
            <a:ext cx="6343649" cy="122872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US" sz="3600" b="1" dirty="0">
                <a:solidFill>
                  <a:srgbClr val="7030A0"/>
                </a:solidFill>
                <a:latin typeface="Times New Roman" panose="02020603050405020304" pitchFamily="18" charset="0"/>
                <a:cs typeface="Times New Roman" panose="02020603050405020304" pitchFamily="18" charset="0"/>
              </a:rPr>
              <a:t>Fahad Ahmed</a:t>
            </a:r>
          </a:p>
          <a:p>
            <a:pPr marL="0" indent="0" algn="ctr">
              <a:spcBef>
                <a:spcPts val="0"/>
              </a:spcBef>
              <a:buNone/>
            </a:pPr>
            <a:r>
              <a:rPr lang="en-US" sz="2800" dirty="0">
                <a:solidFill>
                  <a:srgbClr val="002060"/>
                </a:solidFill>
                <a:latin typeface="Times New Roman" panose="02020603050405020304" pitchFamily="18" charset="0"/>
                <a:cs typeface="Times New Roman" panose="02020603050405020304" pitchFamily="18" charset="0"/>
              </a:rPr>
              <a:t>Lecturer, Dept. of </a:t>
            </a:r>
            <a:r>
              <a:rPr lang="en-US" sz="2800" dirty="0" smtClean="0">
                <a:solidFill>
                  <a:srgbClr val="002060"/>
                </a:solidFill>
                <a:latin typeface="Times New Roman" panose="02020603050405020304" pitchFamily="18" charset="0"/>
                <a:cs typeface="Times New Roman" panose="02020603050405020304" pitchFamily="18" charset="0"/>
              </a:rPr>
              <a:t>CSE</a:t>
            </a:r>
          </a:p>
          <a:p>
            <a:pPr marL="0" indent="0" algn="ctr">
              <a:spcBef>
                <a:spcPts val="0"/>
              </a:spcBef>
              <a:buNone/>
            </a:pPr>
            <a:r>
              <a:rPr lang="en-US" sz="1600" dirty="0" smtClean="0">
                <a:solidFill>
                  <a:srgbClr val="002060"/>
                </a:solidFill>
                <a:latin typeface="Times New Roman" panose="02020603050405020304" pitchFamily="18" charset="0"/>
                <a:cs typeface="Times New Roman" panose="02020603050405020304" pitchFamily="18" charset="0"/>
              </a:rPr>
              <a:t>E-mail: fahadahmed@uap-bd.edu</a:t>
            </a:r>
          </a:p>
          <a:p>
            <a:pPr marL="0" indent="0" algn="ctr">
              <a:spcBef>
                <a:spcPts val="0"/>
              </a:spcBef>
              <a:buNone/>
            </a:pPr>
            <a:endParaRPr lang="en-US" sz="2800" dirty="0">
              <a:solidFill>
                <a:srgbClr val="002060"/>
              </a:solidFill>
              <a:latin typeface="Times New Roman" panose="02020603050405020304" pitchFamily="18" charset="0"/>
              <a:cs typeface="Times New Roman" panose="02020603050405020304" pitchFamily="18" charset="0"/>
            </a:endParaRPr>
          </a:p>
          <a:p>
            <a:pPr marL="0" indent="0">
              <a:buNone/>
            </a:pPr>
            <a:endParaRPr lang="en-US" sz="1800" dirty="0"/>
          </a:p>
        </p:txBody>
      </p:sp>
      <p:sp>
        <p:nvSpPr>
          <p:cNvPr id="34" name="Rectangle 33">
            <a:extLst>
              <a:ext uri="{FF2B5EF4-FFF2-40B4-BE49-F238E27FC236}">
                <a16:creationId xmlns:a16="http://schemas.microsoft.com/office/drawing/2014/main" xmlns="" id="{DFDF5A0B-3F2C-4188-9624-856948B63B33}"/>
              </a:ext>
            </a:extLst>
          </p:cNvPr>
          <p:cNvSpPr/>
          <p:nvPr/>
        </p:nvSpPr>
        <p:spPr>
          <a:xfrm>
            <a:off x="0" y="0"/>
            <a:ext cx="9144000" cy="6858000"/>
          </a:xfrm>
          <a:prstGeom prst="rect">
            <a:avLst/>
          </a:prstGeom>
          <a:noFill/>
          <a:ln w="38100">
            <a:solidFill>
              <a:srgbClr val="91E5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xmlns="" id="{436846E3-5EC8-4890-9987-7F42A01985C6}"/>
              </a:ext>
            </a:extLst>
          </p:cNvPr>
          <p:cNvSpPr/>
          <p:nvPr/>
        </p:nvSpPr>
        <p:spPr>
          <a:xfrm>
            <a:off x="152400" y="152400"/>
            <a:ext cx="8839200" cy="6553200"/>
          </a:xfrm>
          <a:prstGeom prst="rect">
            <a:avLst/>
          </a:prstGeom>
          <a:noFill/>
          <a:ln>
            <a:solidFill>
              <a:srgbClr val="91E5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362200" y="2190498"/>
            <a:ext cx="3905235" cy="1754326"/>
          </a:xfrm>
          <a:prstGeom prst="rect">
            <a:avLst/>
          </a:prstGeom>
          <a:noFill/>
        </p:spPr>
        <p:txBody>
          <a:bodyPr wrap="none" rtlCol="0">
            <a:spAutoFit/>
          </a:bodyPr>
          <a:lstStyle/>
          <a:p>
            <a:pPr algn="ctr"/>
            <a:r>
              <a:rPr lang="en-US" sz="6000" dirty="0">
                <a:solidFill>
                  <a:srgbClr val="0070C0"/>
                </a:solidFill>
                <a:latin typeface="Lucida Calligraphy" panose="03010101010101010101" pitchFamily="66" charset="0"/>
                <a:ea typeface="+mj-ea"/>
                <a:cs typeface="+mj-cs"/>
              </a:rPr>
              <a:t>CSE- </a:t>
            </a:r>
            <a:r>
              <a:rPr lang="en-US" sz="6000" dirty="0" smtClean="0">
                <a:solidFill>
                  <a:srgbClr val="0070C0"/>
                </a:solidFill>
                <a:latin typeface="Lucida Calligraphy" panose="03010101010101010101" pitchFamily="66" charset="0"/>
                <a:ea typeface="+mj-ea"/>
                <a:cs typeface="+mj-cs"/>
              </a:rPr>
              <a:t>207</a:t>
            </a:r>
          </a:p>
          <a:p>
            <a:pPr algn="ctr"/>
            <a:r>
              <a:rPr lang="en-US" sz="4800" dirty="0">
                <a:solidFill>
                  <a:srgbClr val="00B0F0"/>
                </a:solidFill>
                <a:latin typeface="Lucida Calligraphy" panose="03010101010101010101" pitchFamily="66" charset="0"/>
                <a:ea typeface="+mj-ea"/>
                <a:cs typeface="+mj-cs"/>
              </a:rPr>
              <a:t>Algorithms</a:t>
            </a:r>
          </a:p>
        </p:txBody>
      </p:sp>
      <p:sp>
        <p:nvSpPr>
          <p:cNvPr id="12" name="Rectangle 2"/>
          <p:cNvSpPr txBox="1">
            <a:spLocks noChangeArrowheads="1"/>
          </p:cNvSpPr>
          <p:nvPr/>
        </p:nvSpPr>
        <p:spPr>
          <a:xfrm>
            <a:off x="1679221" y="3932236"/>
            <a:ext cx="5527188" cy="1447801"/>
          </a:xfrm>
          <a:prstGeom prst="rect">
            <a:avLst/>
          </a:prstGeom>
        </p:spPr>
        <p:txBody>
          <a:bodyPr vert="horz" lIns="91440" tIns="45720" rIns="91440" bIns="45720" rtlCol="0" anchor="ctr">
            <a:noAutofit/>
          </a:bodyPr>
          <a:lstStyle>
            <a:lvl1pPr algn="l" defTabSz="685715" rtl="0" eaLnBrk="1" latinLnBrk="0" hangingPunct="1">
              <a:spcBef>
                <a:spcPct val="0"/>
              </a:spcBef>
              <a:buNone/>
              <a:defRPr sz="3000" kern="1200">
                <a:solidFill>
                  <a:schemeClr val="tx1">
                    <a:lumMod val="75000"/>
                    <a:lumOff val="25000"/>
                  </a:schemeClr>
                </a:solidFill>
                <a:latin typeface="+mj-lt"/>
                <a:ea typeface="+mj-ea"/>
                <a:cs typeface="+mj-cs"/>
              </a:defRPr>
            </a:lvl1pPr>
          </a:lstStyle>
          <a:p>
            <a:pPr algn="ctr"/>
            <a:r>
              <a:rPr lang="en-GB" sz="3600" b="1" dirty="0" smtClean="0">
                <a:solidFill>
                  <a:srgbClr val="C00000"/>
                </a:solidFill>
              </a:rPr>
              <a:t>Lecture</a:t>
            </a:r>
            <a:r>
              <a:rPr lang="en-US" sz="3600" b="1" dirty="0" smtClean="0">
                <a:solidFill>
                  <a:srgbClr val="C00000"/>
                </a:solidFill>
              </a:rPr>
              <a:t>: 18</a:t>
            </a:r>
            <a:endParaRPr lang="en-US" sz="3600" b="1" dirty="0">
              <a:solidFill>
                <a:srgbClr val="C00000"/>
              </a:solidFill>
            </a:endParaRPr>
          </a:p>
          <a:p>
            <a:pPr algn="ctr"/>
            <a:r>
              <a:rPr lang="en-US" sz="4000" dirty="0" smtClean="0">
                <a:solidFill>
                  <a:srgbClr val="002060"/>
                </a:solidFill>
                <a:latin typeface="Agency FB" panose="020B0503020202020204" pitchFamily="34" charset="0"/>
              </a:rPr>
              <a:t>Backtracking</a:t>
            </a:r>
            <a:endParaRPr lang="en-US" sz="4000" dirty="0">
              <a:solidFill>
                <a:srgbClr val="002060"/>
              </a:solidFill>
              <a:latin typeface="Agency FB" panose="020B0503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295" y="328486"/>
            <a:ext cx="1841042" cy="1785812"/>
          </a:xfrm>
          <a:prstGeom prst="rect">
            <a:avLst/>
          </a:prstGeom>
        </p:spPr>
      </p:pic>
    </p:spTree>
    <p:extLst>
      <p:ext uri="{BB962C8B-B14F-4D97-AF65-F5344CB8AC3E}">
        <p14:creationId xmlns:p14="http://schemas.microsoft.com/office/powerpoint/2010/main" val="14724725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p:nvPr/>
        </p:nvSpPr>
        <p:spPr>
          <a:xfrm>
            <a:off x="114300" y="1428750"/>
            <a:ext cx="8001000" cy="323850"/>
          </a:xfrm>
          <a:prstGeom prst="rect">
            <a:avLst/>
          </a:prstGeom>
        </p:spPr>
        <p:txBody>
          <a:bodyPr wrap="square" lIns="0" tIns="0" rIns="0" bIns="0" rtlCol="0">
            <a:noAutofit/>
          </a:bodyPr>
          <a:lstStyle/>
          <a:p>
            <a:pPr marL="9525">
              <a:lnSpc>
                <a:spcPts val="2528"/>
              </a:lnSpc>
              <a:spcBef>
                <a:spcPts val="126"/>
              </a:spcBef>
            </a:pPr>
            <a:endParaRPr sz="2400" dirty="0">
              <a:cs typeface="Arial"/>
            </a:endParaRPr>
          </a:p>
        </p:txBody>
      </p:sp>
      <p:sp>
        <p:nvSpPr>
          <p:cNvPr id="9" name="Rectangle 8"/>
          <p:cNvSpPr/>
          <p:nvPr/>
        </p:nvSpPr>
        <p:spPr>
          <a:xfrm>
            <a:off x="116888" y="245285"/>
            <a:ext cx="6540765" cy="443326"/>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B</a:t>
            </a:r>
            <a:r>
              <a:rPr lang="en-US" sz="4000" dirty="0" smtClean="0">
                <a:solidFill>
                  <a:srgbClr val="0070C0"/>
                </a:solidFill>
                <a:latin typeface="+mn-lt"/>
                <a:cs typeface="Arial"/>
              </a:rPr>
              <a:t>a</a:t>
            </a:r>
            <a:r>
              <a:rPr lang="en-US" sz="4000" spc="3" dirty="0" smtClean="0">
                <a:solidFill>
                  <a:srgbClr val="0070C0"/>
                </a:solidFill>
                <a:latin typeface="+mn-lt"/>
                <a:cs typeface="Arial"/>
              </a:rPr>
              <a:t>ck</a:t>
            </a:r>
            <a:r>
              <a:rPr lang="en-US" sz="4000" dirty="0" smtClean="0">
                <a:solidFill>
                  <a:srgbClr val="0070C0"/>
                </a:solidFill>
                <a:latin typeface="+mn-lt"/>
                <a:cs typeface="Arial"/>
              </a:rPr>
              <a:t>t</a:t>
            </a:r>
            <a:r>
              <a:rPr lang="en-US" sz="4000" spc="-7" dirty="0" smtClean="0">
                <a:solidFill>
                  <a:srgbClr val="0070C0"/>
                </a:solidFill>
                <a:latin typeface="+mn-lt"/>
                <a:cs typeface="Arial"/>
              </a:rPr>
              <a:t>r</a:t>
            </a:r>
            <a:r>
              <a:rPr lang="en-US" sz="4000" spc="3" dirty="0" smtClean="0">
                <a:solidFill>
                  <a:srgbClr val="0070C0"/>
                </a:solidFill>
                <a:latin typeface="+mn-lt"/>
                <a:cs typeface="Arial"/>
              </a:rPr>
              <a:t>ack</a:t>
            </a:r>
            <a:r>
              <a:rPr lang="en-US" sz="4000" dirty="0" smtClean="0">
                <a:solidFill>
                  <a:srgbClr val="0070C0"/>
                </a:solidFill>
                <a:latin typeface="+mn-lt"/>
                <a:cs typeface="Arial"/>
              </a:rPr>
              <a:t>i</a:t>
            </a:r>
            <a:r>
              <a:rPr lang="en-US" sz="4000" spc="3" dirty="0" smtClean="0">
                <a:solidFill>
                  <a:srgbClr val="0070C0"/>
                </a:solidFill>
                <a:latin typeface="+mn-lt"/>
                <a:cs typeface="Arial"/>
              </a:rPr>
              <a:t>n</a:t>
            </a:r>
            <a:r>
              <a:rPr lang="en-US" sz="4000" dirty="0" smtClean="0">
                <a:solidFill>
                  <a:srgbClr val="0070C0"/>
                </a:solidFill>
                <a:latin typeface="+mn-lt"/>
                <a:cs typeface="Arial"/>
              </a:rPr>
              <a:t>g vs Recursion</a:t>
            </a:r>
            <a:endParaRPr lang="en-US" sz="4000" dirty="0">
              <a:solidFill>
                <a:srgbClr val="0070C0"/>
              </a:solidFill>
              <a:latin typeface="+mn-lt"/>
              <a:cs typeface="Arial"/>
            </a:endParaRPr>
          </a:p>
        </p:txBody>
      </p:sp>
      <p:sp>
        <p:nvSpPr>
          <p:cNvPr id="2" name="Rectangle 1"/>
          <p:cNvSpPr/>
          <p:nvPr/>
        </p:nvSpPr>
        <p:spPr>
          <a:xfrm>
            <a:off x="381000" y="1066800"/>
            <a:ext cx="8229600" cy="2308324"/>
          </a:xfrm>
          <a:prstGeom prst="rect">
            <a:avLst/>
          </a:prstGeom>
        </p:spPr>
        <p:txBody>
          <a:bodyPr wrap="square">
            <a:spAutoFit/>
          </a:bodyPr>
          <a:lstStyle/>
          <a:p>
            <a:r>
              <a:rPr lang="en-US" sz="2400" dirty="0">
                <a:solidFill>
                  <a:srgbClr val="333333"/>
                </a:solidFill>
                <a:latin typeface="+mj-lt"/>
              </a:rPr>
              <a:t>Recursion is a technique that </a:t>
            </a:r>
            <a:r>
              <a:rPr lang="en-US" sz="2400" dirty="0">
                <a:solidFill>
                  <a:schemeClr val="accent3">
                    <a:lumMod val="75000"/>
                  </a:schemeClr>
                </a:solidFill>
                <a:latin typeface="+mj-lt"/>
              </a:rPr>
              <a:t>calls the same function again and again </a:t>
            </a:r>
            <a:r>
              <a:rPr lang="en-US" sz="2400" dirty="0">
                <a:solidFill>
                  <a:srgbClr val="333333"/>
                </a:solidFill>
                <a:latin typeface="+mj-lt"/>
              </a:rPr>
              <a:t>until you reach the base case. </a:t>
            </a:r>
            <a:endParaRPr lang="en-US" sz="2400" dirty="0" smtClean="0">
              <a:solidFill>
                <a:srgbClr val="333333"/>
              </a:solidFill>
              <a:latin typeface="+mj-lt"/>
            </a:endParaRPr>
          </a:p>
          <a:p>
            <a:endParaRPr lang="en-US" sz="2400" dirty="0">
              <a:solidFill>
                <a:srgbClr val="333333"/>
              </a:solidFill>
              <a:latin typeface="+mj-lt"/>
            </a:endParaRPr>
          </a:p>
          <a:p>
            <a:r>
              <a:rPr lang="en-US" sz="2400" dirty="0" smtClean="0">
                <a:solidFill>
                  <a:srgbClr val="333333"/>
                </a:solidFill>
                <a:latin typeface="+mj-lt"/>
              </a:rPr>
              <a:t>Backtracking </a:t>
            </a:r>
            <a:r>
              <a:rPr lang="en-US" sz="2400" dirty="0">
                <a:solidFill>
                  <a:srgbClr val="333333"/>
                </a:solidFill>
                <a:latin typeface="+mj-lt"/>
              </a:rPr>
              <a:t>is an algorithm that finds all the possible solutions and selects the desired solution from the given set of solutions.</a:t>
            </a:r>
            <a:endParaRPr lang="en-US" sz="2400" dirty="0">
              <a:latin typeface="+mj-lt"/>
            </a:endParaRPr>
          </a:p>
        </p:txBody>
      </p:sp>
      <p:sp>
        <p:nvSpPr>
          <p:cNvPr id="3" name="Rectangle 2"/>
          <p:cNvSpPr/>
          <p:nvPr/>
        </p:nvSpPr>
        <p:spPr>
          <a:xfrm>
            <a:off x="1143000" y="6197814"/>
            <a:ext cx="6213930" cy="646331"/>
          </a:xfrm>
          <a:prstGeom prst="rect">
            <a:avLst/>
          </a:prstGeom>
        </p:spPr>
        <p:txBody>
          <a:bodyPr wrap="square">
            <a:spAutoFit/>
          </a:bodyPr>
          <a:lstStyle/>
          <a:p>
            <a:r>
              <a:rPr lang="en-US" dirty="0" smtClean="0"/>
              <a:t>Link: https</a:t>
            </a:r>
            <a:r>
              <a:rPr lang="en-US" dirty="0"/>
              <a:t>://www.hackerearth.com/practice/basic-programming/recursion/recursion-and-backtracking/tutorial/</a:t>
            </a:r>
          </a:p>
        </p:txBody>
      </p:sp>
    </p:spTree>
    <p:extLst>
      <p:ext uri="{BB962C8B-B14F-4D97-AF65-F5344CB8AC3E}">
        <p14:creationId xmlns:p14="http://schemas.microsoft.com/office/powerpoint/2010/main" val="1641105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08420" y="981455"/>
            <a:ext cx="8157972" cy="1688592"/>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52388" y="2638806"/>
            <a:ext cx="8686800" cy="77724"/>
          </a:xfrm>
          <a:custGeom>
            <a:avLst/>
            <a:gdLst/>
            <a:ahLst/>
            <a:cxnLst/>
            <a:rect l="l" t="t" r="r" b="b"/>
            <a:pathLst>
              <a:path w="8686800" h="77724">
                <a:moveTo>
                  <a:pt x="0" y="38862"/>
                </a:moveTo>
                <a:lnTo>
                  <a:pt x="369" y="44192"/>
                </a:lnTo>
                <a:lnTo>
                  <a:pt x="4768" y="57383"/>
                </a:lnTo>
                <a:lnTo>
                  <a:pt x="13398" y="68026"/>
                </a:lnTo>
                <a:lnTo>
                  <a:pt x="25327" y="75135"/>
                </a:lnTo>
                <a:lnTo>
                  <a:pt x="39624" y="77724"/>
                </a:lnTo>
                <a:lnTo>
                  <a:pt x="8647938" y="77724"/>
                </a:lnTo>
                <a:lnTo>
                  <a:pt x="8684255" y="52873"/>
                </a:lnTo>
                <a:lnTo>
                  <a:pt x="8686800" y="38862"/>
                </a:lnTo>
                <a:lnTo>
                  <a:pt x="8686516" y="34089"/>
                </a:lnTo>
                <a:lnTo>
                  <a:pt x="8682397" y="20698"/>
                </a:lnTo>
                <a:lnTo>
                  <a:pt x="8674030" y="9876"/>
                </a:lnTo>
                <a:lnTo>
                  <a:pt x="8662261" y="2638"/>
                </a:lnTo>
                <a:lnTo>
                  <a:pt x="8647938" y="0"/>
                </a:lnTo>
                <a:lnTo>
                  <a:pt x="39624" y="0"/>
                </a:lnTo>
                <a:lnTo>
                  <a:pt x="34115" y="368"/>
                </a:lnTo>
                <a:lnTo>
                  <a:pt x="20586" y="4745"/>
                </a:lnTo>
                <a:lnTo>
                  <a:pt x="9770" y="13277"/>
                </a:lnTo>
                <a:lnTo>
                  <a:pt x="2597" y="24978"/>
                </a:lnTo>
                <a:lnTo>
                  <a:pt x="0" y="38862"/>
                </a:lnTo>
                <a:close/>
              </a:path>
            </a:pathLst>
          </a:custGeom>
          <a:solidFill>
            <a:srgbClr val="323332"/>
          </a:solidFill>
        </p:spPr>
        <p:txBody>
          <a:bodyPr wrap="square" lIns="0" tIns="0" rIns="0" bIns="0" rtlCol="0">
            <a:noAutofit/>
          </a:bodyPr>
          <a:lstStyle/>
          <a:p>
            <a:endParaRPr/>
          </a:p>
        </p:txBody>
      </p:sp>
      <p:sp>
        <p:nvSpPr>
          <p:cNvPr id="6" name="object 6"/>
          <p:cNvSpPr/>
          <p:nvPr/>
        </p:nvSpPr>
        <p:spPr>
          <a:xfrm>
            <a:off x="52388" y="914400"/>
            <a:ext cx="8686800" cy="77724"/>
          </a:xfrm>
          <a:custGeom>
            <a:avLst/>
            <a:gdLst/>
            <a:ahLst/>
            <a:cxnLst/>
            <a:rect l="l" t="t" r="r" b="b"/>
            <a:pathLst>
              <a:path w="8686800" h="77724">
                <a:moveTo>
                  <a:pt x="0" y="38862"/>
                </a:moveTo>
                <a:lnTo>
                  <a:pt x="369" y="44355"/>
                </a:lnTo>
                <a:lnTo>
                  <a:pt x="4768" y="57721"/>
                </a:lnTo>
                <a:lnTo>
                  <a:pt x="13398" y="68286"/>
                </a:lnTo>
                <a:lnTo>
                  <a:pt x="25327" y="75227"/>
                </a:lnTo>
                <a:lnTo>
                  <a:pt x="39624" y="77724"/>
                </a:lnTo>
                <a:lnTo>
                  <a:pt x="8647938" y="77724"/>
                </a:lnTo>
                <a:lnTo>
                  <a:pt x="8684255" y="53185"/>
                </a:lnTo>
                <a:lnTo>
                  <a:pt x="8686800" y="38862"/>
                </a:lnTo>
                <a:lnTo>
                  <a:pt x="8686516" y="34089"/>
                </a:lnTo>
                <a:lnTo>
                  <a:pt x="8682397" y="20698"/>
                </a:lnTo>
                <a:lnTo>
                  <a:pt x="8674030" y="9876"/>
                </a:lnTo>
                <a:lnTo>
                  <a:pt x="8662261" y="2638"/>
                </a:lnTo>
                <a:lnTo>
                  <a:pt x="8647938" y="0"/>
                </a:lnTo>
                <a:lnTo>
                  <a:pt x="39624" y="0"/>
                </a:lnTo>
                <a:lnTo>
                  <a:pt x="34115" y="368"/>
                </a:lnTo>
                <a:lnTo>
                  <a:pt x="20586" y="4745"/>
                </a:lnTo>
                <a:lnTo>
                  <a:pt x="9770" y="13277"/>
                </a:lnTo>
                <a:lnTo>
                  <a:pt x="2597" y="24978"/>
                </a:lnTo>
                <a:lnTo>
                  <a:pt x="0" y="38862"/>
                </a:lnTo>
                <a:close/>
              </a:path>
            </a:pathLst>
          </a:custGeom>
          <a:solidFill>
            <a:srgbClr val="323332"/>
          </a:solidFill>
        </p:spPr>
        <p:txBody>
          <a:bodyPr wrap="square" lIns="0" tIns="0" rIns="0" bIns="0" rtlCol="0">
            <a:noAutofit/>
          </a:bodyPr>
          <a:lstStyle/>
          <a:p>
            <a:endParaRPr/>
          </a:p>
        </p:txBody>
      </p:sp>
      <p:sp>
        <p:nvSpPr>
          <p:cNvPr id="7" name="object 7"/>
          <p:cNvSpPr/>
          <p:nvPr/>
        </p:nvSpPr>
        <p:spPr>
          <a:xfrm>
            <a:off x="8447342" y="678180"/>
            <a:ext cx="77724" cy="2234946"/>
          </a:xfrm>
          <a:custGeom>
            <a:avLst/>
            <a:gdLst/>
            <a:ahLst/>
            <a:cxnLst/>
            <a:rect l="l" t="t" r="r" b="b"/>
            <a:pathLst>
              <a:path w="77724" h="2234945">
                <a:moveTo>
                  <a:pt x="0" y="38862"/>
                </a:moveTo>
                <a:lnTo>
                  <a:pt x="0" y="2196084"/>
                </a:lnTo>
                <a:lnTo>
                  <a:pt x="24850" y="2232307"/>
                </a:lnTo>
                <a:lnTo>
                  <a:pt x="38862" y="2234946"/>
                </a:lnTo>
                <a:lnTo>
                  <a:pt x="43634" y="2234650"/>
                </a:lnTo>
                <a:lnTo>
                  <a:pt x="57025" y="2230394"/>
                </a:lnTo>
                <a:lnTo>
                  <a:pt x="67847" y="2221870"/>
                </a:lnTo>
                <a:lnTo>
                  <a:pt x="75085" y="2210095"/>
                </a:lnTo>
                <a:lnTo>
                  <a:pt x="77724" y="2196084"/>
                </a:lnTo>
                <a:lnTo>
                  <a:pt x="77724" y="38862"/>
                </a:lnTo>
                <a:lnTo>
                  <a:pt x="52873" y="2638"/>
                </a:lnTo>
                <a:lnTo>
                  <a:pt x="38862" y="0"/>
                </a:lnTo>
                <a:lnTo>
                  <a:pt x="34089" y="295"/>
                </a:lnTo>
                <a:lnTo>
                  <a:pt x="20698" y="4551"/>
                </a:lnTo>
                <a:lnTo>
                  <a:pt x="9876" y="13075"/>
                </a:lnTo>
                <a:lnTo>
                  <a:pt x="2638" y="24850"/>
                </a:lnTo>
                <a:lnTo>
                  <a:pt x="0" y="38862"/>
                </a:lnTo>
                <a:close/>
              </a:path>
            </a:pathLst>
          </a:custGeom>
          <a:solidFill>
            <a:srgbClr val="323332"/>
          </a:solidFill>
        </p:spPr>
        <p:txBody>
          <a:bodyPr wrap="square" lIns="0" tIns="0" rIns="0" bIns="0" rtlCol="0">
            <a:noAutofit/>
          </a:bodyPr>
          <a:lstStyle/>
          <a:p>
            <a:endParaRPr/>
          </a:p>
        </p:txBody>
      </p:sp>
      <p:sp>
        <p:nvSpPr>
          <p:cNvPr id="8" name="object 8"/>
          <p:cNvSpPr/>
          <p:nvPr/>
        </p:nvSpPr>
        <p:spPr>
          <a:xfrm>
            <a:off x="258889" y="684275"/>
            <a:ext cx="77724" cy="2235708"/>
          </a:xfrm>
          <a:custGeom>
            <a:avLst/>
            <a:gdLst/>
            <a:ahLst/>
            <a:cxnLst/>
            <a:rect l="l" t="t" r="r" b="b"/>
            <a:pathLst>
              <a:path w="77724" h="2235708">
                <a:moveTo>
                  <a:pt x="0" y="38862"/>
                </a:moveTo>
                <a:lnTo>
                  <a:pt x="0" y="2196846"/>
                </a:lnTo>
                <a:lnTo>
                  <a:pt x="24850" y="2233069"/>
                </a:lnTo>
                <a:lnTo>
                  <a:pt x="38862" y="2235708"/>
                </a:lnTo>
                <a:lnTo>
                  <a:pt x="43782" y="2235412"/>
                </a:lnTo>
                <a:lnTo>
                  <a:pt x="57362" y="2231156"/>
                </a:lnTo>
                <a:lnTo>
                  <a:pt x="68110" y="2222632"/>
                </a:lnTo>
                <a:lnTo>
                  <a:pt x="75179" y="2210857"/>
                </a:lnTo>
                <a:lnTo>
                  <a:pt x="77724" y="2196846"/>
                </a:lnTo>
                <a:lnTo>
                  <a:pt x="77724" y="38862"/>
                </a:lnTo>
                <a:lnTo>
                  <a:pt x="53185" y="2638"/>
                </a:lnTo>
                <a:lnTo>
                  <a:pt x="38862" y="0"/>
                </a:lnTo>
                <a:lnTo>
                  <a:pt x="34089" y="295"/>
                </a:lnTo>
                <a:lnTo>
                  <a:pt x="20698" y="4551"/>
                </a:lnTo>
                <a:lnTo>
                  <a:pt x="9876" y="13075"/>
                </a:lnTo>
                <a:lnTo>
                  <a:pt x="2638" y="24850"/>
                </a:lnTo>
                <a:lnTo>
                  <a:pt x="0" y="38862"/>
                </a:lnTo>
                <a:close/>
              </a:path>
            </a:pathLst>
          </a:custGeom>
          <a:solidFill>
            <a:srgbClr val="323332"/>
          </a:solidFill>
        </p:spPr>
        <p:txBody>
          <a:bodyPr wrap="square" lIns="0" tIns="0" rIns="0" bIns="0" rtlCol="0">
            <a:noAutofit/>
          </a:bodyPr>
          <a:lstStyle/>
          <a:p>
            <a:endParaRPr/>
          </a:p>
        </p:txBody>
      </p:sp>
      <p:sp>
        <p:nvSpPr>
          <p:cNvPr id="9" name="object 9"/>
          <p:cNvSpPr/>
          <p:nvPr/>
        </p:nvSpPr>
        <p:spPr>
          <a:xfrm>
            <a:off x="2864129" y="6526530"/>
            <a:ext cx="3481578" cy="77724"/>
          </a:xfrm>
          <a:custGeom>
            <a:avLst/>
            <a:gdLst/>
            <a:ahLst/>
            <a:cxnLst/>
            <a:rect l="l" t="t" r="r" b="b"/>
            <a:pathLst>
              <a:path w="3481578" h="77724">
                <a:moveTo>
                  <a:pt x="0" y="38862"/>
                </a:moveTo>
                <a:lnTo>
                  <a:pt x="295" y="43634"/>
                </a:lnTo>
                <a:lnTo>
                  <a:pt x="4551" y="57025"/>
                </a:lnTo>
                <a:lnTo>
                  <a:pt x="13075" y="67847"/>
                </a:lnTo>
                <a:lnTo>
                  <a:pt x="24850" y="75085"/>
                </a:lnTo>
                <a:lnTo>
                  <a:pt x="38862" y="77724"/>
                </a:lnTo>
                <a:lnTo>
                  <a:pt x="3442716" y="77723"/>
                </a:lnTo>
                <a:lnTo>
                  <a:pt x="3478939" y="52873"/>
                </a:lnTo>
                <a:lnTo>
                  <a:pt x="3481578" y="38861"/>
                </a:lnTo>
                <a:lnTo>
                  <a:pt x="3481282" y="34089"/>
                </a:lnTo>
                <a:lnTo>
                  <a:pt x="3477026" y="20698"/>
                </a:lnTo>
                <a:lnTo>
                  <a:pt x="3468502" y="9876"/>
                </a:lnTo>
                <a:lnTo>
                  <a:pt x="3456727" y="2638"/>
                </a:lnTo>
                <a:lnTo>
                  <a:pt x="3442716" y="0"/>
                </a:lnTo>
                <a:lnTo>
                  <a:pt x="38862" y="0"/>
                </a:lnTo>
                <a:lnTo>
                  <a:pt x="34089" y="295"/>
                </a:lnTo>
                <a:lnTo>
                  <a:pt x="20698" y="4551"/>
                </a:lnTo>
                <a:lnTo>
                  <a:pt x="9876" y="13075"/>
                </a:lnTo>
                <a:lnTo>
                  <a:pt x="2638" y="24850"/>
                </a:lnTo>
                <a:lnTo>
                  <a:pt x="0" y="38862"/>
                </a:lnTo>
                <a:close/>
              </a:path>
            </a:pathLst>
          </a:custGeom>
          <a:solidFill>
            <a:srgbClr val="323332"/>
          </a:solidFill>
        </p:spPr>
        <p:txBody>
          <a:bodyPr wrap="square" lIns="0" tIns="0" rIns="0" bIns="0" rtlCol="0">
            <a:noAutofit/>
          </a:bodyPr>
          <a:lstStyle/>
          <a:p>
            <a:endParaRPr/>
          </a:p>
        </p:txBody>
      </p:sp>
      <p:sp>
        <p:nvSpPr>
          <p:cNvPr id="10" name="object 10"/>
          <p:cNvSpPr/>
          <p:nvPr/>
        </p:nvSpPr>
        <p:spPr>
          <a:xfrm>
            <a:off x="4129050" y="6477000"/>
            <a:ext cx="949451" cy="1767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509588" y="1184147"/>
            <a:ext cx="7772400" cy="1143000"/>
          </a:xfrm>
          <a:prstGeom prst="rect">
            <a:avLst/>
          </a:prstGeom>
          <a:blipFill>
            <a:blip r:embed="rId4" cstate="print"/>
            <a:stretch>
              <a:fillRect/>
            </a:stretch>
          </a:blipFill>
        </p:spPr>
        <p:txBody>
          <a:bodyPr wrap="square" lIns="0" tIns="0" rIns="0" bIns="0" rtlCol="0">
            <a:noAutofit/>
          </a:bodyPr>
          <a:lstStyle/>
          <a:p>
            <a:endParaRPr/>
          </a:p>
        </p:txBody>
      </p:sp>
      <p:sp>
        <p:nvSpPr>
          <p:cNvPr id="2" name="object 2"/>
          <p:cNvSpPr txBox="1"/>
          <p:nvPr/>
        </p:nvSpPr>
        <p:spPr>
          <a:xfrm>
            <a:off x="612458" y="1222248"/>
            <a:ext cx="7669530" cy="1219961"/>
          </a:xfrm>
          <a:prstGeom prst="rect">
            <a:avLst/>
          </a:prstGeom>
        </p:spPr>
        <p:txBody>
          <a:bodyPr wrap="square" lIns="0" tIns="0" rIns="0" bIns="0" rtlCol="0">
            <a:noAutofit/>
          </a:bodyPr>
          <a:lstStyle/>
          <a:p>
            <a:pPr marL="12700" algn="ctr">
              <a:spcBef>
                <a:spcPts val="229"/>
              </a:spcBef>
            </a:pPr>
            <a:r>
              <a:rPr lang="en-US" sz="5400" dirty="0">
                <a:solidFill>
                  <a:srgbClr val="FFFEE9"/>
                </a:solidFill>
                <a:latin typeface="Times New Roman"/>
                <a:cs typeface="Times New Roman"/>
              </a:rPr>
              <a:t>N- Queen Problem</a:t>
            </a:r>
          </a:p>
        </p:txBody>
      </p:sp>
      <p:pic>
        <p:nvPicPr>
          <p:cNvPr id="1026" name="Picture 2" descr="File:Eight-queens-animation.gif - Wikimedia Commons"/>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983491" y="2924532"/>
            <a:ext cx="335280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3062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sp>
        <p:nvSpPr>
          <p:cNvPr id="4" name="TextBox 3">
            <a:extLst>
              <a:ext uri="{FF2B5EF4-FFF2-40B4-BE49-F238E27FC236}">
                <a16:creationId xmlns:a16="http://schemas.microsoft.com/office/drawing/2014/main" xmlns="" id="{952A4AB9-0330-4683-B4AA-5A5AD0F7CFEF}"/>
              </a:ext>
            </a:extLst>
          </p:cNvPr>
          <p:cNvSpPr txBox="1"/>
          <p:nvPr/>
        </p:nvSpPr>
        <p:spPr>
          <a:xfrm>
            <a:off x="116889" y="688611"/>
            <a:ext cx="5217112" cy="5940088"/>
          </a:xfrm>
          <a:prstGeom prst="rect">
            <a:avLst/>
          </a:prstGeom>
          <a:noFill/>
        </p:spPr>
        <p:txBody>
          <a:bodyPr wrap="square" rtlCol="0">
            <a:spAutoFit/>
          </a:bodyPr>
          <a:lstStyle/>
          <a:p>
            <a:pPr marL="557213" lvl="1" indent="-214313" algn="just">
              <a:buFont typeface="Wingdings" panose="05000000000000000000" pitchFamily="2" charset="2"/>
              <a:buChar char="v"/>
            </a:pPr>
            <a:r>
              <a:rPr lang="en-US" sz="2000" dirty="0" smtClean="0">
                <a:latin typeface="+mn-lt"/>
              </a:rPr>
              <a:t>The </a:t>
            </a:r>
            <a:r>
              <a:rPr lang="en-US" sz="2000" dirty="0">
                <a:latin typeface="+mn-lt"/>
              </a:rPr>
              <a:t>problem is to place n queens on an </a:t>
            </a:r>
            <a:r>
              <a:rPr lang="en-US" sz="2000" b="1" dirty="0">
                <a:latin typeface="+mn-lt"/>
              </a:rPr>
              <a:t>N-by-N</a:t>
            </a:r>
            <a:r>
              <a:rPr lang="en-US" sz="2000" dirty="0">
                <a:latin typeface="+mn-lt"/>
              </a:rPr>
              <a:t> chessboard so that no two queens attack each other .</a:t>
            </a:r>
          </a:p>
          <a:p>
            <a:pPr marL="557213" lvl="1" indent="-214313" algn="just">
              <a:buFont typeface="Wingdings" panose="05000000000000000000" pitchFamily="2" charset="2"/>
              <a:buChar char="v"/>
            </a:pPr>
            <a:r>
              <a:rPr lang="en-US" sz="2000" dirty="0">
                <a:latin typeface="+mn-lt"/>
              </a:rPr>
              <a:t>No two Queens can be placed in same row.</a:t>
            </a:r>
          </a:p>
          <a:p>
            <a:pPr marL="557213" lvl="1" indent="-214313" algn="just">
              <a:buFont typeface="Wingdings" panose="05000000000000000000" pitchFamily="2" charset="2"/>
              <a:buChar char="v"/>
            </a:pPr>
            <a:r>
              <a:rPr lang="en-US" sz="2000" dirty="0">
                <a:latin typeface="+mn-lt"/>
              </a:rPr>
              <a:t>No two Queens Can be places in same Column</a:t>
            </a:r>
          </a:p>
          <a:p>
            <a:pPr marL="557213" lvl="1" indent="-214313" algn="just">
              <a:buFont typeface="Wingdings" panose="05000000000000000000" pitchFamily="2" charset="2"/>
              <a:buChar char="v"/>
            </a:pPr>
            <a:r>
              <a:rPr lang="en-US" sz="2000" dirty="0">
                <a:latin typeface="+mn-lt"/>
              </a:rPr>
              <a:t>No two queens Can be placed in same Diagonal.</a:t>
            </a:r>
          </a:p>
          <a:p>
            <a:pPr lvl="1" algn="just"/>
            <a:endParaRPr lang="en-US" sz="2000" b="1" dirty="0">
              <a:latin typeface="+mn-lt"/>
            </a:endParaRPr>
          </a:p>
          <a:p>
            <a:pPr algn="just"/>
            <a:r>
              <a:rPr lang="en-US" sz="2000" b="1" dirty="0" smtClean="0">
                <a:latin typeface="+mn-lt"/>
              </a:rPr>
              <a:t>Observation:</a:t>
            </a:r>
          </a:p>
          <a:p>
            <a:pPr algn="just"/>
            <a:r>
              <a:rPr lang="en-US" sz="2000" dirty="0" smtClean="0">
                <a:solidFill>
                  <a:srgbClr val="FF0000"/>
                </a:solidFill>
                <a:latin typeface="+mn-lt"/>
              </a:rPr>
              <a:t>Case1 </a:t>
            </a:r>
            <a:r>
              <a:rPr lang="en-US" sz="2000" dirty="0">
                <a:solidFill>
                  <a:srgbClr val="FF0000"/>
                </a:solidFill>
                <a:latin typeface="+mn-lt"/>
              </a:rPr>
              <a:t>:   N=1	Case 2 : N=2	Case 3 : N=3     [N=1,2,3 are not possible </a:t>
            </a:r>
            <a:r>
              <a:rPr lang="en-US" sz="2000" dirty="0" smtClean="0">
                <a:solidFill>
                  <a:srgbClr val="FF0000"/>
                </a:solidFill>
                <a:latin typeface="+mn-lt"/>
              </a:rPr>
              <a:t>]</a:t>
            </a:r>
          </a:p>
          <a:p>
            <a:pPr algn="just"/>
            <a:r>
              <a:rPr lang="en-US" sz="2000" dirty="0" smtClean="0">
                <a:latin typeface="+mn-lt"/>
              </a:rPr>
              <a:t>Case </a:t>
            </a:r>
            <a:r>
              <a:rPr lang="en-US" sz="2000" dirty="0">
                <a:latin typeface="+mn-lt"/>
              </a:rPr>
              <a:t>4 : N=4 	Case 5 : N=5       </a:t>
            </a:r>
            <a:endParaRPr lang="en-US" sz="2000" dirty="0" smtClean="0">
              <a:latin typeface="+mn-lt"/>
            </a:endParaRPr>
          </a:p>
          <a:p>
            <a:pPr algn="just"/>
            <a:r>
              <a:rPr lang="en-US" sz="2000" dirty="0" smtClean="0">
                <a:latin typeface="+mn-lt"/>
              </a:rPr>
              <a:t>So</a:t>
            </a:r>
            <a:r>
              <a:rPr lang="en-US" sz="2000" dirty="0">
                <a:latin typeface="+mn-lt"/>
              </a:rPr>
              <a:t>, on…….</a:t>
            </a:r>
            <a:endParaRPr lang="en-US" sz="2000" dirty="0">
              <a:latin typeface="+mn-lt"/>
              <a:cs typeface="Arial"/>
            </a:endParaRPr>
          </a:p>
          <a:p>
            <a:pPr algn="just"/>
            <a:endParaRPr lang="en-US" sz="2000" b="1" dirty="0">
              <a:solidFill>
                <a:srgbClr val="002060"/>
              </a:solidFill>
              <a:latin typeface="+mn-lt"/>
            </a:endParaRPr>
          </a:p>
          <a:p>
            <a:pPr algn="just"/>
            <a:r>
              <a:rPr lang="en-US" sz="2000" b="1" dirty="0">
                <a:solidFill>
                  <a:srgbClr val="002060"/>
                </a:solidFill>
                <a:latin typeface="+mn-lt"/>
              </a:rPr>
              <a:t>The solution possibilities are discovered only up to </a:t>
            </a:r>
            <a:r>
              <a:rPr lang="en-US" sz="2000" b="1" i="1" dirty="0">
                <a:solidFill>
                  <a:srgbClr val="FF0000"/>
                </a:solidFill>
                <a:latin typeface="+mn-lt"/>
              </a:rPr>
              <a:t>23 queen </a:t>
            </a:r>
            <a:r>
              <a:rPr lang="en-US" sz="2000" b="1" i="1" dirty="0">
                <a:solidFill>
                  <a:srgbClr val="002060"/>
                </a:solidFill>
                <a:latin typeface="+mn-lt"/>
              </a:rPr>
              <a:t>by backtracking approach</a:t>
            </a:r>
            <a:r>
              <a:rPr lang="en-US" sz="2000" b="1" i="1" dirty="0" smtClean="0">
                <a:solidFill>
                  <a:srgbClr val="002060"/>
                </a:solidFill>
                <a:latin typeface="+mn-lt"/>
              </a:rPr>
              <a:t>.</a:t>
            </a:r>
            <a:endParaRPr lang="en-US" sz="2000" dirty="0">
              <a:latin typeface="+mn-lt"/>
            </a:endParaRPr>
          </a:p>
        </p:txBody>
      </p:sp>
      <p:pic>
        <p:nvPicPr>
          <p:cNvPr id="8" name="Picture 7">
            <a:extLst>
              <a:ext uri="{FF2B5EF4-FFF2-40B4-BE49-F238E27FC236}">
                <a16:creationId xmlns:a16="http://schemas.microsoft.com/office/drawing/2014/main" xmlns="" id="{B83D65E9-6A96-45BA-86ED-8C2FFE418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7703" y="760624"/>
            <a:ext cx="3586297" cy="3606559"/>
          </a:xfrm>
          <a:prstGeom prst="rect">
            <a:avLst/>
          </a:prstGeom>
        </p:spPr>
      </p:pic>
      <p:sp>
        <p:nvSpPr>
          <p:cNvPr id="9" name="Rectangle 8"/>
          <p:cNvSpPr/>
          <p:nvPr/>
        </p:nvSpPr>
        <p:spPr>
          <a:xfrm>
            <a:off x="116888" y="245285"/>
            <a:ext cx="459908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N- Queen Problem</a:t>
            </a:r>
          </a:p>
        </p:txBody>
      </p:sp>
    </p:spTree>
    <p:extLst>
      <p:ext uri="{BB962C8B-B14F-4D97-AF65-F5344CB8AC3E}">
        <p14:creationId xmlns:p14="http://schemas.microsoft.com/office/powerpoint/2010/main" val="3401469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sp>
        <p:nvSpPr>
          <p:cNvPr id="4" name="TextBox 3">
            <a:extLst>
              <a:ext uri="{FF2B5EF4-FFF2-40B4-BE49-F238E27FC236}">
                <a16:creationId xmlns:a16="http://schemas.microsoft.com/office/drawing/2014/main" xmlns="" id="{952A4AB9-0330-4683-B4AA-5A5AD0F7CFEF}"/>
              </a:ext>
            </a:extLst>
          </p:cNvPr>
          <p:cNvSpPr txBox="1"/>
          <p:nvPr/>
        </p:nvSpPr>
        <p:spPr>
          <a:xfrm>
            <a:off x="116888" y="688611"/>
            <a:ext cx="8646111" cy="4093428"/>
          </a:xfrm>
          <a:prstGeom prst="rect">
            <a:avLst/>
          </a:prstGeom>
          <a:noFill/>
        </p:spPr>
        <p:txBody>
          <a:bodyPr wrap="square" rtlCol="0">
            <a:spAutoFit/>
          </a:bodyPr>
          <a:lstStyle/>
          <a:p>
            <a:pPr indent="-114300" algn="just"/>
            <a:r>
              <a:rPr lang="en-US" sz="2000" dirty="0">
                <a:latin typeface="+mn-lt"/>
              </a:rPr>
              <a:t>Backtracking </a:t>
            </a:r>
            <a:r>
              <a:rPr lang="en-US" sz="2000" dirty="0" smtClean="0">
                <a:latin typeface="+mn-lt"/>
              </a:rPr>
              <a:t>approach : </a:t>
            </a:r>
            <a:r>
              <a:rPr lang="en-US" sz="2000" spc="3" dirty="0" smtClean="0">
                <a:solidFill>
                  <a:srgbClr val="0070C0"/>
                </a:solidFill>
                <a:cs typeface="Arial"/>
              </a:rPr>
              <a:t>N- </a:t>
            </a:r>
            <a:r>
              <a:rPr lang="en-US" sz="2000" spc="3" dirty="0">
                <a:solidFill>
                  <a:srgbClr val="0070C0"/>
                </a:solidFill>
                <a:cs typeface="Arial"/>
              </a:rPr>
              <a:t>Queen Problem</a:t>
            </a:r>
          </a:p>
          <a:p>
            <a:pPr indent="-114300" algn="just"/>
            <a:endParaRPr lang="en-US" sz="2000" dirty="0">
              <a:latin typeface="+mn-lt"/>
            </a:endParaRPr>
          </a:p>
          <a:p>
            <a:pPr marL="557213" lvl="1" indent="-214313" algn="just">
              <a:buFont typeface="Wingdings" panose="05000000000000000000" pitchFamily="2" charset="2"/>
              <a:buChar char="v"/>
            </a:pPr>
            <a:r>
              <a:rPr lang="en-US" sz="2000" dirty="0">
                <a:latin typeface="+mn-lt"/>
              </a:rPr>
              <a:t>The idea is to place queens one by one in different columns, starting from the </a:t>
            </a:r>
            <a:r>
              <a:rPr lang="en-US" sz="2000" dirty="0">
                <a:solidFill>
                  <a:schemeClr val="accent3">
                    <a:lumMod val="75000"/>
                  </a:schemeClr>
                </a:solidFill>
                <a:latin typeface="+mn-lt"/>
              </a:rPr>
              <a:t>leftmost column</a:t>
            </a:r>
            <a:r>
              <a:rPr lang="en-US" sz="2000" dirty="0">
                <a:latin typeface="+mn-lt"/>
              </a:rPr>
              <a:t>. </a:t>
            </a:r>
            <a:endParaRPr lang="en-US" sz="2000" dirty="0" smtClean="0">
              <a:latin typeface="+mn-lt"/>
            </a:endParaRPr>
          </a:p>
          <a:p>
            <a:pPr marL="557213" lvl="1" indent="-214313" algn="just">
              <a:buFont typeface="Wingdings" panose="05000000000000000000" pitchFamily="2" charset="2"/>
              <a:buChar char="v"/>
            </a:pPr>
            <a:endParaRPr lang="en-US" sz="2000" dirty="0" smtClean="0">
              <a:latin typeface="+mn-lt"/>
            </a:endParaRPr>
          </a:p>
          <a:p>
            <a:pPr marL="557213" lvl="1" indent="-214313" algn="just">
              <a:buFont typeface="Wingdings" panose="05000000000000000000" pitchFamily="2" charset="2"/>
              <a:buChar char="v"/>
            </a:pPr>
            <a:r>
              <a:rPr lang="en-US" sz="2000" dirty="0" smtClean="0">
                <a:latin typeface="+mn-lt"/>
              </a:rPr>
              <a:t>When </a:t>
            </a:r>
            <a:r>
              <a:rPr lang="en-US" sz="2000" dirty="0">
                <a:latin typeface="+mn-lt"/>
              </a:rPr>
              <a:t>we place a queen in a column, we </a:t>
            </a:r>
            <a:r>
              <a:rPr lang="en-US" sz="2000" dirty="0">
                <a:solidFill>
                  <a:schemeClr val="accent3">
                    <a:lumMod val="75000"/>
                  </a:schemeClr>
                </a:solidFill>
                <a:latin typeface="+mn-lt"/>
              </a:rPr>
              <a:t>check for clashes </a:t>
            </a:r>
            <a:r>
              <a:rPr lang="en-US" sz="2000" dirty="0">
                <a:latin typeface="+mn-lt"/>
              </a:rPr>
              <a:t>with already placed queens. </a:t>
            </a:r>
            <a:endParaRPr lang="en-US" sz="2000" dirty="0" smtClean="0">
              <a:latin typeface="+mn-lt"/>
            </a:endParaRPr>
          </a:p>
          <a:p>
            <a:pPr marL="557213" lvl="1" indent="-214313" algn="just">
              <a:buFont typeface="Wingdings" panose="05000000000000000000" pitchFamily="2" charset="2"/>
              <a:buChar char="v"/>
            </a:pPr>
            <a:endParaRPr lang="en-US" sz="2000" dirty="0" smtClean="0">
              <a:latin typeface="+mn-lt"/>
            </a:endParaRPr>
          </a:p>
          <a:p>
            <a:pPr marL="557213" lvl="1" indent="-214313" algn="just">
              <a:buFont typeface="Wingdings" panose="05000000000000000000" pitchFamily="2" charset="2"/>
              <a:buChar char="v"/>
            </a:pPr>
            <a:r>
              <a:rPr lang="en-US" sz="2000" dirty="0" smtClean="0">
                <a:latin typeface="+mn-lt"/>
              </a:rPr>
              <a:t>In </a:t>
            </a:r>
            <a:r>
              <a:rPr lang="en-US" sz="2000" dirty="0">
                <a:latin typeface="+mn-lt"/>
              </a:rPr>
              <a:t>the current column, if we find a row for which there is </a:t>
            </a:r>
            <a:r>
              <a:rPr lang="en-US" sz="2000" dirty="0">
                <a:solidFill>
                  <a:schemeClr val="accent3">
                    <a:lumMod val="75000"/>
                  </a:schemeClr>
                </a:solidFill>
                <a:latin typeface="+mn-lt"/>
              </a:rPr>
              <a:t>no clash</a:t>
            </a:r>
            <a:r>
              <a:rPr lang="en-US" sz="2000" dirty="0">
                <a:latin typeface="+mn-lt"/>
              </a:rPr>
              <a:t>, we </a:t>
            </a:r>
            <a:r>
              <a:rPr lang="en-US" sz="2000" dirty="0">
                <a:solidFill>
                  <a:schemeClr val="accent3">
                    <a:lumMod val="75000"/>
                  </a:schemeClr>
                </a:solidFill>
                <a:latin typeface="+mn-lt"/>
              </a:rPr>
              <a:t>mark this row and column </a:t>
            </a:r>
            <a:r>
              <a:rPr lang="en-US" sz="2000" dirty="0">
                <a:latin typeface="+mn-lt"/>
              </a:rPr>
              <a:t>as part of the solution</a:t>
            </a:r>
            <a:r>
              <a:rPr lang="en-US" sz="2000" dirty="0" smtClean="0">
                <a:latin typeface="+mn-lt"/>
              </a:rPr>
              <a:t>.</a:t>
            </a:r>
          </a:p>
          <a:p>
            <a:pPr marL="557213" lvl="1" indent="-214313" algn="just">
              <a:buFont typeface="Wingdings" panose="05000000000000000000" pitchFamily="2" charset="2"/>
              <a:buChar char="v"/>
            </a:pPr>
            <a:endParaRPr lang="en-US" sz="2000" dirty="0" smtClean="0">
              <a:latin typeface="+mn-lt"/>
            </a:endParaRPr>
          </a:p>
          <a:p>
            <a:pPr marL="557213" lvl="1" indent="-214313" algn="just">
              <a:buFont typeface="Wingdings" panose="05000000000000000000" pitchFamily="2" charset="2"/>
              <a:buChar char="v"/>
            </a:pPr>
            <a:r>
              <a:rPr lang="en-US" sz="2000" dirty="0" smtClean="0">
                <a:latin typeface="+mn-lt"/>
              </a:rPr>
              <a:t> </a:t>
            </a:r>
            <a:r>
              <a:rPr lang="en-US" sz="2000" dirty="0">
                <a:latin typeface="+mn-lt"/>
              </a:rPr>
              <a:t>If we </a:t>
            </a:r>
            <a:r>
              <a:rPr lang="en-US" sz="2000" dirty="0">
                <a:solidFill>
                  <a:schemeClr val="accent3">
                    <a:lumMod val="75000"/>
                  </a:schemeClr>
                </a:solidFill>
                <a:latin typeface="+mn-lt"/>
              </a:rPr>
              <a:t>do not find such a row </a:t>
            </a:r>
            <a:r>
              <a:rPr lang="en-US" sz="2000" dirty="0">
                <a:latin typeface="+mn-lt"/>
              </a:rPr>
              <a:t>due to clashes then we </a:t>
            </a:r>
            <a:r>
              <a:rPr lang="en-US" sz="2000" dirty="0">
                <a:solidFill>
                  <a:schemeClr val="accent3">
                    <a:lumMod val="75000"/>
                  </a:schemeClr>
                </a:solidFill>
                <a:latin typeface="+mn-lt"/>
              </a:rPr>
              <a:t>backtrack and return false.</a:t>
            </a:r>
          </a:p>
        </p:txBody>
      </p:sp>
      <p:pic>
        <p:nvPicPr>
          <p:cNvPr id="8" name="Picture 7">
            <a:extLst>
              <a:ext uri="{FF2B5EF4-FFF2-40B4-BE49-F238E27FC236}">
                <a16:creationId xmlns:a16="http://schemas.microsoft.com/office/drawing/2014/main" xmlns="" id="{B83D65E9-6A96-45BA-86ED-8C2FFE418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9171" y="0"/>
            <a:ext cx="1008684" cy="1014383"/>
          </a:xfrm>
          <a:prstGeom prst="rect">
            <a:avLst/>
          </a:prstGeom>
        </p:spPr>
      </p:pic>
      <p:sp>
        <p:nvSpPr>
          <p:cNvPr id="9" name="Rectangle 8"/>
          <p:cNvSpPr/>
          <p:nvPr/>
        </p:nvSpPr>
        <p:spPr>
          <a:xfrm>
            <a:off x="116888" y="245285"/>
            <a:ext cx="459908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N- Queen Problem</a:t>
            </a:r>
          </a:p>
        </p:txBody>
      </p:sp>
    </p:spTree>
    <p:extLst>
      <p:ext uri="{BB962C8B-B14F-4D97-AF65-F5344CB8AC3E}">
        <p14:creationId xmlns:p14="http://schemas.microsoft.com/office/powerpoint/2010/main" val="3588775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sp>
        <p:nvSpPr>
          <p:cNvPr id="4" name="TextBox 3">
            <a:extLst>
              <a:ext uri="{FF2B5EF4-FFF2-40B4-BE49-F238E27FC236}">
                <a16:creationId xmlns:a16="http://schemas.microsoft.com/office/drawing/2014/main" xmlns="" id="{952A4AB9-0330-4683-B4AA-5A5AD0F7CFEF}"/>
              </a:ext>
            </a:extLst>
          </p:cNvPr>
          <p:cNvSpPr txBox="1"/>
          <p:nvPr/>
        </p:nvSpPr>
        <p:spPr>
          <a:xfrm>
            <a:off x="116889" y="688611"/>
            <a:ext cx="8032282" cy="5324535"/>
          </a:xfrm>
          <a:prstGeom prst="rect">
            <a:avLst/>
          </a:prstGeom>
          <a:noFill/>
        </p:spPr>
        <p:txBody>
          <a:bodyPr wrap="square" rtlCol="0">
            <a:spAutoFit/>
          </a:bodyPr>
          <a:lstStyle/>
          <a:p>
            <a:pPr indent="-114300" algn="just"/>
            <a:r>
              <a:rPr lang="en-US" sz="2000" b="1" dirty="0" smtClean="0">
                <a:latin typeface="+mn-lt"/>
              </a:rPr>
              <a:t>Algorithm </a:t>
            </a:r>
          </a:p>
          <a:p>
            <a:pPr lvl="1" indent="-114300" algn="just"/>
            <a:r>
              <a:rPr lang="en-US" sz="2000" dirty="0">
                <a:latin typeface="+mn-lt"/>
              </a:rPr>
              <a:t>1) Start in the leftmost column</a:t>
            </a:r>
          </a:p>
          <a:p>
            <a:pPr lvl="1" indent="-114300" algn="just"/>
            <a:r>
              <a:rPr lang="en-US" sz="2000" dirty="0">
                <a:latin typeface="+mn-lt"/>
              </a:rPr>
              <a:t>2) If all queens are placed</a:t>
            </a:r>
          </a:p>
          <a:p>
            <a:pPr lvl="1" indent="-114300" algn="just"/>
            <a:r>
              <a:rPr lang="en-US" sz="2000" dirty="0">
                <a:latin typeface="+mn-lt"/>
              </a:rPr>
              <a:t>    </a:t>
            </a:r>
            <a:r>
              <a:rPr lang="en-US" sz="2000" dirty="0" smtClean="0">
                <a:latin typeface="+mn-lt"/>
              </a:rPr>
              <a:t>	return </a:t>
            </a:r>
            <a:r>
              <a:rPr lang="en-US" sz="2000" dirty="0">
                <a:latin typeface="+mn-lt"/>
              </a:rPr>
              <a:t>true</a:t>
            </a:r>
          </a:p>
          <a:p>
            <a:pPr lvl="1" indent="-114300" algn="just"/>
            <a:r>
              <a:rPr lang="en-US" sz="2000" dirty="0">
                <a:latin typeface="+mn-lt"/>
              </a:rPr>
              <a:t>3) Try all rows in the current column. </a:t>
            </a:r>
          </a:p>
          <a:p>
            <a:pPr lvl="1" indent="-114300" algn="just"/>
            <a:r>
              <a:rPr lang="en-US" sz="2000" dirty="0">
                <a:latin typeface="+mn-lt"/>
              </a:rPr>
              <a:t>   </a:t>
            </a:r>
            <a:r>
              <a:rPr lang="en-US" sz="2000" dirty="0" smtClean="0">
                <a:latin typeface="+mn-lt"/>
              </a:rPr>
              <a:t>  Do </a:t>
            </a:r>
            <a:r>
              <a:rPr lang="en-US" sz="2000" dirty="0">
                <a:latin typeface="+mn-lt"/>
              </a:rPr>
              <a:t>following for every tried row.</a:t>
            </a:r>
          </a:p>
          <a:p>
            <a:pPr lvl="2" indent="-114300" algn="just"/>
            <a:r>
              <a:rPr lang="en-US" sz="2000" dirty="0">
                <a:latin typeface="+mn-lt"/>
              </a:rPr>
              <a:t>    a) If the queen can be placed safely in this row </a:t>
            </a:r>
          </a:p>
          <a:p>
            <a:pPr lvl="2" indent="-114300" algn="just"/>
            <a:r>
              <a:rPr lang="en-US" sz="2000" dirty="0">
                <a:latin typeface="+mn-lt"/>
              </a:rPr>
              <a:t>       then mark this [row, column] as part of the </a:t>
            </a:r>
          </a:p>
          <a:p>
            <a:pPr lvl="2" indent="-114300" algn="just"/>
            <a:r>
              <a:rPr lang="en-US" sz="2000" dirty="0">
                <a:latin typeface="+mn-lt"/>
              </a:rPr>
              <a:t>       solution and recursively check if placing</a:t>
            </a:r>
          </a:p>
          <a:p>
            <a:pPr lvl="2" indent="-114300" algn="just"/>
            <a:r>
              <a:rPr lang="en-US" sz="2000" dirty="0">
                <a:latin typeface="+mn-lt"/>
              </a:rPr>
              <a:t>       queen here leads to a solution.</a:t>
            </a:r>
          </a:p>
          <a:p>
            <a:pPr lvl="2" indent="-114300" algn="just"/>
            <a:r>
              <a:rPr lang="en-US" sz="2000" dirty="0">
                <a:latin typeface="+mn-lt"/>
              </a:rPr>
              <a:t>    b) If placing the queen in [row, column] leads </a:t>
            </a:r>
            <a:r>
              <a:rPr lang="en-US" sz="2000" dirty="0" smtClean="0">
                <a:latin typeface="+mn-lt"/>
              </a:rPr>
              <a:t>to</a:t>
            </a:r>
          </a:p>
          <a:p>
            <a:pPr lvl="2" indent="-114300" algn="just"/>
            <a:r>
              <a:rPr lang="en-US" sz="2000" dirty="0" smtClean="0">
                <a:latin typeface="+mn-lt"/>
              </a:rPr>
              <a:t>       a solution then return true.</a:t>
            </a:r>
          </a:p>
          <a:p>
            <a:pPr lvl="2" indent="-114300" algn="just"/>
            <a:r>
              <a:rPr lang="en-US" sz="2000" dirty="0" smtClean="0">
                <a:latin typeface="+mn-lt"/>
              </a:rPr>
              <a:t>    </a:t>
            </a:r>
            <a:r>
              <a:rPr lang="en-US" sz="2000" dirty="0">
                <a:latin typeface="+mn-lt"/>
              </a:rPr>
              <a:t>c) If placing queen doesn't lead to a solution then</a:t>
            </a:r>
          </a:p>
          <a:p>
            <a:pPr lvl="2" indent="-114300" algn="just"/>
            <a:r>
              <a:rPr lang="en-US" sz="2000" dirty="0">
                <a:latin typeface="+mn-lt"/>
              </a:rPr>
              <a:t>       unmark this [row, column] (Backtrack) and go to </a:t>
            </a:r>
          </a:p>
          <a:p>
            <a:pPr lvl="2" indent="-114300" algn="just"/>
            <a:r>
              <a:rPr lang="en-US" sz="2000" dirty="0">
                <a:latin typeface="+mn-lt"/>
              </a:rPr>
              <a:t>       step (a) to try other rows.</a:t>
            </a:r>
          </a:p>
          <a:p>
            <a:pPr lvl="1" indent="-114300" algn="just"/>
            <a:r>
              <a:rPr lang="en-US" sz="2000" dirty="0">
                <a:latin typeface="+mn-lt"/>
              </a:rPr>
              <a:t>4) If all rows have been tried and nothing worked,</a:t>
            </a:r>
          </a:p>
          <a:p>
            <a:pPr lvl="1" indent="-114300" algn="just"/>
            <a:r>
              <a:rPr lang="en-US" sz="2000" dirty="0">
                <a:latin typeface="+mn-lt"/>
              </a:rPr>
              <a:t>   </a:t>
            </a:r>
            <a:r>
              <a:rPr lang="en-US" sz="2000" dirty="0" smtClean="0">
                <a:latin typeface="+mn-lt"/>
              </a:rPr>
              <a:t>	return </a:t>
            </a:r>
            <a:r>
              <a:rPr lang="en-US" sz="2000" dirty="0">
                <a:latin typeface="+mn-lt"/>
              </a:rPr>
              <a:t>false to trigger backtracking.</a:t>
            </a:r>
          </a:p>
        </p:txBody>
      </p:sp>
      <p:pic>
        <p:nvPicPr>
          <p:cNvPr id="8" name="Picture 7">
            <a:extLst>
              <a:ext uri="{FF2B5EF4-FFF2-40B4-BE49-F238E27FC236}">
                <a16:creationId xmlns:a16="http://schemas.microsoft.com/office/drawing/2014/main" xmlns="" id="{B83D65E9-6A96-45BA-86ED-8C2FFE418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9171" y="0"/>
            <a:ext cx="1008684" cy="1014383"/>
          </a:xfrm>
          <a:prstGeom prst="rect">
            <a:avLst/>
          </a:prstGeom>
        </p:spPr>
      </p:pic>
      <p:sp>
        <p:nvSpPr>
          <p:cNvPr id="9" name="Rectangle 8"/>
          <p:cNvSpPr/>
          <p:nvPr/>
        </p:nvSpPr>
        <p:spPr>
          <a:xfrm>
            <a:off x="116888" y="245285"/>
            <a:ext cx="459908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N- Queen Problem</a:t>
            </a:r>
          </a:p>
        </p:txBody>
      </p:sp>
    </p:spTree>
    <p:extLst>
      <p:ext uri="{BB962C8B-B14F-4D97-AF65-F5344CB8AC3E}">
        <p14:creationId xmlns:p14="http://schemas.microsoft.com/office/powerpoint/2010/main" val="3813041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21906" y="2571759"/>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3232500" y="1928812"/>
            <a:ext cx="910876" cy="910781"/>
          </a:xfrm>
          <a:custGeom>
            <a:avLst/>
            <a:gdLst/>
            <a:ahLst/>
            <a:cxnLst/>
            <a:rect l="l" t="t" r="r" b="b"/>
            <a:pathLst>
              <a:path w="1214501" h="1214374">
                <a:moveTo>
                  <a:pt x="0" y="0"/>
                </a:moveTo>
                <a:lnTo>
                  <a:pt x="1214501" y="1214374"/>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4" name="Rectangle 13"/>
          <p:cNvSpPr/>
          <p:nvPr/>
        </p:nvSpPr>
        <p:spPr>
          <a:xfrm>
            <a:off x="116888" y="245285"/>
            <a:ext cx="459908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N- Queen Problem</a:t>
            </a:r>
          </a:p>
        </p:txBody>
      </p:sp>
      <p:sp>
        <p:nvSpPr>
          <p:cNvPr id="15" name="object 6"/>
          <p:cNvSpPr/>
          <p:nvPr/>
        </p:nvSpPr>
        <p:spPr>
          <a:xfrm>
            <a:off x="2385296" y="1320259"/>
            <a:ext cx="4659872" cy="4371089"/>
          </a:xfrm>
          <a:custGeom>
            <a:avLst/>
            <a:gdLst/>
            <a:ahLst/>
            <a:cxnLst/>
            <a:rect l="l" t="t" r="r" b="b"/>
            <a:pathLst>
              <a:path w="6215126" h="5302504">
                <a:moveTo>
                  <a:pt x="0" y="5302504"/>
                </a:moveTo>
                <a:lnTo>
                  <a:pt x="6215126" y="5302504"/>
                </a:lnTo>
                <a:lnTo>
                  <a:pt x="6215126" y="0"/>
                </a:lnTo>
                <a:lnTo>
                  <a:pt x="0" y="0"/>
                </a:lnTo>
                <a:lnTo>
                  <a:pt x="0" y="5302504"/>
                </a:lnTo>
                <a:close/>
              </a:path>
            </a:pathLst>
          </a:custGeom>
          <a:solidFill>
            <a:srgbClr val="000000"/>
          </a:solidFill>
        </p:spPr>
        <p:txBody>
          <a:bodyPr wrap="square" lIns="0" tIns="0" rIns="0" bIns="0" rtlCol="0">
            <a:noAutofit/>
          </a:bodyPr>
          <a:lstStyle/>
          <a:p>
            <a:endParaRPr/>
          </a:p>
        </p:txBody>
      </p:sp>
      <p:sp>
        <p:nvSpPr>
          <p:cNvPr id="16" name="object 7"/>
          <p:cNvSpPr/>
          <p:nvPr/>
        </p:nvSpPr>
        <p:spPr>
          <a:xfrm>
            <a:off x="2385296" y="1320259"/>
            <a:ext cx="4659872" cy="4371089"/>
          </a:xfrm>
          <a:custGeom>
            <a:avLst/>
            <a:gdLst/>
            <a:ahLst/>
            <a:cxnLst/>
            <a:rect l="l" t="t" r="r" b="b"/>
            <a:pathLst>
              <a:path w="6215126" h="5302504">
                <a:moveTo>
                  <a:pt x="0" y="5302504"/>
                </a:moveTo>
                <a:lnTo>
                  <a:pt x="6215126" y="5302504"/>
                </a:lnTo>
                <a:lnTo>
                  <a:pt x="6215126" y="0"/>
                </a:lnTo>
                <a:lnTo>
                  <a:pt x="0" y="0"/>
                </a:lnTo>
                <a:lnTo>
                  <a:pt x="0" y="5302504"/>
                </a:lnTo>
                <a:close/>
              </a:path>
            </a:pathLst>
          </a:custGeom>
          <a:ln w="25400">
            <a:solidFill>
              <a:srgbClr val="000000"/>
            </a:solidFill>
          </a:ln>
        </p:spPr>
        <p:txBody>
          <a:bodyPr wrap="square" lIns="0" tIns="0" rIns="0" bIns="0" rtlCol="0">
            <a:noAutofit/>
          </a:bodyPr>
          <a:lstStyle/>
          <a:p>
            <a:endParaRPr/>
          </a:p>
        </p:txBody>
      </p:sp>
      <p:sp>
        <p:nvSpPr>
          <p:cNvPr id="17" name="object 8"/>
          <p:cNvSpPr/>
          <p:nvPr/>
        </p:nvSpPr>
        <p:spPr>
          <a:xfrm>
            <a:off x="2644661" y="1522836"/>
            <a:ext cx="4125498" cy="3856843"/>
          </a:xfrm>
          <a:prstGeom prst="rect">
            <a:avLst/>
          </a:prstGeom>
          <a:blipFill>
            <a:blip r:embed="rId2" cstate="print"/>
            <a:stretch>
              <a:fillRect/>
            </a:stretch>
          </a:blipFill>
        </p:spPr>
        <p:txBody>
          <a:bodyPr wrap="square" lIns="0" tIns="0" rIns="0" bIns="0" rtlCol="0">
            <a:noAutofit/>
          </a:bodyPr>
          <a:lstStyle/>
          <a:p>
            <a:endParaRPr/>
          </a:p>
        </p:txBody>
      </p:sp>
      <p:sp>
        <p:nvSpPr>
          <p:cNvPr id="18" name="object 9"/>
          <p:cNvSpPr/>
          <p:nvPr/>
        </p:nvSpPr>
        <p:spPr>
          <a:xfrm>
            <a:off x="2805442" y="1614830"/>
            <a:ext cx="736707" cy="714227"/>
          </a:xfrm>
          <a:prstGeom prst="rect">
            <a:avLst/>
          </a:prstGeom>
          <a:blipFill>
            <a:blip r:embed="rId3" cstate="print"/>
            <a:stretch>
              <a:fillRect/>
            </a:stretch>
          </a:blipFill>
        </p:spPr>
        <p:txBody>
          <a:bodyPr wrap="square" lIns="0" tIns="0" rIns="0" bIns="0" rtlCol="0">
            <a:noAutofit/>
          </a:bodyPr>
          <a:lstStyle/>
          <a:p>
            <a:endParaRPr/>
          </a:p>
        </p:txBody>
      </p:sp>
      <p:sp>
        <p:nvSpPr>
          <p:cNvPr id="19" name="object 2"/>
          <p:cNvSpPr txBox="1"/>
          <p:nvPr/>
        </p:nvSpPr>
        <p:spPr>
          <a:xfrm>
            <a:off x="2385296" y="1320259"/>
            <a:ext cx="4659872" cy="4371089"/>
          </a:xfrm>
          <a:prstGeom prst="rect">
            <a:avLst/>
          </a:prstGeom>
        </p:spPr>
        <p:txBody>
          <a:bodyPr wrap="square" lIns="0" tIns="0" rIns="0" bIns="0" rtlCol="0">
            <a:noAutofit/>
          </a:bodyPr>
          <a:lstStyle/>
          <a:p>
            <a:pPr marL="19050">
              <a:lnSpc>
                <a:spcPts val="750"/>
              </a:lnSpc>
            </a:pPr>
            <a:endParaRPr sz="750"/>
          </a:p>
        </p:txBody>
      </p:sp>
      <p:sp>
        <p:nvSpPr>
          <p:cNvPr id="20" name="Rectangle 19"/>
          <p:cNvSpPr/>
          <p:nvPr/>
        </p:nvSpPr>
        <p:spPr>
          <a:xfrm>
            <a:off x="143968" y="745822"/>
            <a:ext cx="4572000" cy="400110"/>
          </a:xfrm>
          <a:prstGeom prst="rect">
            <a:avLst/>
          </a:prstGeom>
        </p:spPr>
        <p:txBody>
          <a:bodyPr>
            <a:spAutoFit/>
          </a:bodyPr>
          <a:lstStyle/>
          <a:p>
            <a:r>
              <a:rPr lang="en-US" sz="2000" b="1" dirty="0" smtClean="0">
                <a:solidFill>
                  <a:srgbClr val="273239"/>
                </a:solidFill>
                <a:latin typeface="+mn-lt"/>
              </a:rPr>
              <a:t>Consider, </a:t>
            </a:r>
            <a:r>
              <a:rPr lang="en-US" sz="2000" b="1" dirty="0">
                <a:solidFill>
                  <a:srgbClr val="273239"/>
                </a:solidFill>
                <a:latin typeface="+mn-lt"/>
              </a:rPr>
              <a:t>4 </a:t>
            </a:r>
            <a:r>
              <a:rPr lang="en-US" sz="2000" b="1" dirty="0" smtClean="0">
                <a:solidFill>
                  <a:srgbClr val="273239"/>
                </a:solidFill>
                <a:latin typeface="+mn-lt"/>
              </a:rPr>
              <a:t>Queens</a:t>
            </a:r>
            <a:endParaRPr lang="en-US" sz="2000" b="1" dirty="0">
              <a:latin typeface="+mn-lt"/>
            </a:endParaRPr>
          </a:p>
        </p:txBody>
      </p:sp>
    </p:spTree>
    <p:extLst>
      <p:ext uri="{BB962C8B-B14F-4D97-AF65-F5344CB8AC3E}">
        <p14:creationId xmlns:p14="http://schemas.microsoft.com/office/powerpoint/2010/main" val="30618563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21906" y="2571759"/>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3232500" y="1928812"/>
            <a:ext cx="910876" cy="910781"/>
          </a:xfrm>
          <a:custGeom>
            <a:avLst/>
            <a:gdLst/>
            <a:ahLst/>
            <a:cxnLst/>
            <a:rect l="l" t="t" r="r" b="b"/>
            <a:pathLst>
              <a:path w="1214501" h="1214374">
                <a:moveTo>
                  <a:pt x="0" y="0"/>
                </a:moveTo>
                <a:lnTo>
                  <a:pt x="1214501" y="1214374"/>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4" name="Rectangle 13"/>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39716384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75437" y="3589696"/>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1" name="Rectangle 10"/>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34387574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75437" y="3536165"/>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1500196"/>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3232499" y="1928813"/>
            <a:ext cx="2036064" cy="1143"/>
          </a:xfrm>
          <a:custGeom>
            <a:avLst/>
            <a:gdLst/>
            <a:ahLst/>
            <a:cxnLst/>
            <a:rect l="l" t="t" r="r" b="b"/>
            <a:pathLst>
              <a:path w="2714752" h="1524">
                <a:moveTo>
                  <a:pt x="0" y="0"/>
                </a:moveTo>
                <a:lnTo>
                  <a:pt x="2714752" y="1524"/>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3" name="Rectangle 12"/>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3640646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21906" y="3536165"/>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4196907" y="2786063"/>
            <a:ext cx="1071658" cy="1018032"/>
          </a:xfrm>
          <a:custGeom>
            <a:avLst/>
            <a:gdLst/>
            <a:ahLst/>
            <a:cxnLst/>
            <a:rect l="l" t="t" r="r" b="b"/>
            <a:pathLst>
              <a:path w="1428877" h="1357376">
                <a:moveTo>
                  <a:pt x="0" y="1357376"/>
                </a:moveTo>
                <a:lnTo>
                  <a:pt x="1428877" y="0"/>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3" name="Rectangle 12"/>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787672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08420" y="981455"/>
            <a:ext cx="8157972" cy="1688592"/>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52388" y="2638806"/>
            <a:ext cx="8686800" cy="77724"/>
          </a:xfrm>
          <a:custGeom>
            <a:avLst/>
            <a:gdLst/>
            <a:ahLst/>
            <a:cxnLst/>
            <a:rect l="l" t="t" r="r" b="b"/>
            <a:pathLst>
              <a:path w="8686800" h="77724">
                <a:moveTo>
                  <a:pt x="0" y="38862"/>
                </a:moveTo>
                <a:lnTo>
                  <a:pt x="369" y="44192"/>
                </a:lnTo>
                <a:lnTo>
                  <a:pt x="4768" y="57383"/>
                </a:lnTo>
                <a:lnTo>
                  <a:pt x="13398" y="68026"/>
                </a:lnTo>
                <a:lnTo>
                  <a:pt x="25327" y="75135"/>
                </a:lnTo>
                <a:lnTo>
                  <a:pt x="39624" y="77724"/>
                </a:lnTo>
                <a:lnTo>
                  <a:pt x="8647938" y="77724"/>
                </a:lnTo>
                <a:lnTo>
                  <a:pt x="8684255" y="52873"/>
                </a:lnTo>
                <a:lnTo>
                  <a:pt x="8686800" y="38862"/>
                </a:lnTo>
                <a:lnTo>
                  <a:pt x="8686516" y="34089"/>
                </a:lnTo>
                <a:lnTo>
                  <a:pt x="8682397" y="20698"/>
                </a:lnTo>
                <a:lnTo>
                  <a:pt x="8674030" y="9876"/>
                </a:lnTo>
                <a:lnTo>
                  <a:pt x="8662261" y="2638"/>
                </a:lnTo>
                <a:lnTo>
                  <a:pt x="8647938" y="0"/>
                </a:lnTo>
                <a:lnTo>
                  <a:pt x="39624" y="0"/>
                </a:lnTo>
                <a:lnTo>
                  <a:pt x="34115" y="368"/>
                </a:lnTo>
                <a:lnTo>
                  <a:pt x="20586" y="4745"/>
                </a:lnTo>
                <a:lnTo>
                  <a:pt x="9770" y="13277"/>
                </a:lnTo>
                <a:lnTo>
                  <a:pt x="2597" y="24978"/>
                </a:lnTo>
                <a:lnTo>
                  <a:pt x="0" y="38862"/>
                </a:lnTo>
                <a:close/>
              </a:path>
            </a:pathLst>
          </a:custGeom>
          <a:solidFill>
            <a:srgbClr val="323332"/>
          </a:solidFill>
        </p:spPr>
        <p:txBody>
          <a:bodyPr wrap="square" lIns="0" tIns="0" rIns="0" bIns="0" rtlCol="0">
            <a:noAutofit/>
          </a:bodyPr>
          <a:lstStyle/>
          <a:p>
            <a:endParaRPr/>
          </a:p>
        </p:txBody>
      </p:sp>
      <p:sp>
        <p:nvSpPr>
          <p:cNvPr id="6" name="object 6"/>
          <p:cNvSpPr/>
          <p:nvPr/>
        </p:nvSpPr>
        <p:spPr>
          <a:xfrm>
            <a:off x="52388" y="914400"/>
            <a:ext cx="8686800" cy="77724"/>
          </a:xfrm>
          <a:custGeom>
            <a:avLst/>
            <a:gdLst/>
            <a:ahLst/>
            <a:cxnLst/>
            <a:rect l="l" t="t" r="r" b="b"/>
            <a:pathLst>
              <a:path w="8686800" h="77724">
                <a:moveTo>
                  <a:pt x="0" y="38862"/>
                </a:moveTo>
                <a:lnTo>
                  <a:pt x="369" y="44355"/>
                </a:lnTo>
                <a:lnTo>
                  <a:pt x="4768" y="57721"/>
                </a:lnTo>
                <a:lnTo>
                  <a:pt x="13398" y="68286"/>
                </a:lnTo>
                <a:lnTo>
                  <a:pt x="25327" y="75227"/>
                </a:lnTo>
                <a:lnTo>
                  <a:pt x="39624" y="77724"/>
                </a:lnTo>
                <a:lnTo>
                  <a:pt x="8647938" y="77724"/>
                </a:lnTo>
                <a:lnTo>
                  <a:pt x="8684255" y="53185"/>
                </a:lnTo>
                <a:lnTo>
                  <a:pt x="8686800" y="38862"/>
                </a:lnTo>
                <a:lnTo>
                  <a:pt x="8686516" y="34089"/>
                </a:lnTo>
                <a:lnTo>
                  <a:pt x="8682397" y="20698"/>
                </a:lnTo>
                <a:lnTo>
                  <a:pt x="8674030" y="9876"/>
                </a:lnTo>
                <a:lnTo>
                  <a:pt x="8662261" y="2638"/>
                </a:lnTo>
                <a:lnTo>
                  <a:pt x="8647938" y="0"/>
                </a:lnTo>
                <a:lnTo>
                  <a:pt x="39624" y="0"/>
                </a:lnTo>
                <a:lnTo>
                  <a:pt x="34115" y="368"/>
                </a:lnTo>
                <a:lnTo>
                  <a:pt x="20586" y="4745"/>
                </a:lnTo>
                <a:lnTo>
                  <a:pt x="9770" y="13277"/>
                </a:lnTo>
                <a:lnTo>
                  <a:pt x="2597" y="24978"/>
                </a:lnTo>
                <a:lnTo>
                  <a:pt x="0" y="38862"/>
                </a:lnTo>
                <a:close/>
              </a:path>
            </a:pathLst>
          </a:custGeom>
          <a:solidFill>
            <a:srgbClr val="323332"/>
          </a:solidFill>
        </p:spPr>
        <p:txBody>
          <a:bodyPr wrap="square" lIns="0" tIns="0" rIns="0" bIns="0" rtlCol="0">
            <a:noAutofit/>
          </a:bodyPr>
          <a:lstStyle/>
          <a:p>
            <a:endParaRPr/>
          </a:p>
        </p:txBody>
      </p:sp>
      <p:sp>
        <p:nvSpPr>
          <p:cNvPr id="7" name="object 7"/>
          <p:cNvSpPr/>
          <p:nvPr/>
        </p:nvSpPr>
        <p:spPr>
          <a:xfrm>
            <a:off x="8447342" y="678180"/>
            <a:ext cx="77724" cy="2234946"/>
          </a:xfrm>
          <a:custGeom>
            <a:avLst/>
            <a:gdLst/>
            <a:ahLst/>
            <a:cxnLst/>
            <a:rect l="l" t="t" r="r" b="b"/>
            <a:pathLst>
              <a:path w="77724" h="2234945">
                <a:moveTo>
                  <a:pt x="0" y="38862"/>
                </a:moveTo>
                <a:lnTo>
                  <a:pt x="0" y="2196084"/>
                </a:lnTo>
                <a:lnTo>
                  <a:pt x="24850" y="2232307"/>
                </a:lnTo>
                <a:lnTo>
                  <a:pt x="38862" y="2234946"/>
                </a:lnTo>
                <a:lnTo>
                  <a:pt x="43634" y="2234650"/>
                </a:lnTo>
                <a:lnTo>
                  <a:pt x="57025" y="2230394"/>
                </a:lnTo>
                <a:lnTo>
                  <a:pt x="67847" y="2221870"/>
                </a:lnTo>
                <a:lnTo>
                  <a:pt x="75085" y="2210095"/>
                </a:lnTo>
                <a:lnTo>
                  <a:pt x="77724" y="2196084"/>
                </a:lnTo>
                <a:lnTo>
                  <a:pt x="77724" y="38862"/>
                </a:lnTo>
                <a:lnTo>
                  <a:pt x="52873" y="2638"/>
                </a:lnTo>
                <a:lnTo>
                  <a:pt x="38862" y="0"/>
                </a:lnTo>
                <a:lnTo>
                  <a:pt x="34089" y="295"/>
                </a:lnTo>
                <a:lnTo>
                  <a:pt x="20698" y="4551"/>
                </a:lnTo>
                <a:lnTo>
                  <a:pt x="9876" y="13075"/>
                </a:lnTo>
                <a:lnTo>
                  <a:pt x="2638" y="24850"/>
                </a:lnTo>
                <a:lnTo>
                  <a:pt x="0" y="38862"/>
                </a:lnTo>
                <a:close/>
              </a:path>
            </a:pathLst>
          </a:custGeom>
          <a:solidFill>
            <a:srgbClr val="323332"/>
          </a:solidFill>
        </p:spPr>
        <p:txBody>
          <a:bodyPr wrap="square" lIns="0" tIns="0" rIns="0" bIns="0" rtlCol="0">
            <a:noAutofit/>
          </a:bodyPr>
          <a:lstStyle/>
          <a:p>
            <a:endParaRPr/>
          </a:p>
        </p:txBody>
      </p:sp>
      <p:sp>
        <p:nvSpPr>
          <p:cNvPr id="8" name="object 8"/>
          <p:cNvSpPr/>
          <p:nvPr/>
        </p:nvSpPr>
        <p:spPr>
          <a:xfrm>
            <a:off x="258889" y="684275"/>
            <a:ext cx="77724" cy="2235708"/>
          </a:xfrm>
          <a:custGeom>
            <a:avLst/>
            <a:gdLst/>
            <a:ahLst/>
            <a:cxnLst/>
            <a:rect l="l" t="t" r="r" b="b"/>
            <a:pathLst>
              <a:path w="77724" h="2235708">
                <a:moveTo>
                  <a:pt x="0" y="38862"/>
                </a:moveTo>
                <a:lnTo>
                  <a:pt x="0" y="2196846"/>
                </a:lnTo>
                <a:lnTo>
                  <a:pt x="24850" y="2233069"/>
                </a:lnTo>
                <a:lnTo>
                  <a:pt x="38862" y="2235708"/>
                </a:lnTo>
                <a:lnTo>
                  <a:pt x="43782" y="2235412"/>
                </a:lnTo>
                <a:lnTo>
                  <a:pt x="57362" y="2231156"/>
                </a:lnTo>
                <a:lnTo>
                  <a:pt x="68110" y="2222632"/>
                </a:lnTo>
                <a:lnTo>
                  <a:pt x="75179" y="2210857"/>
                </a:lnTo>
                <a:lnTo>
                  <a:pt x="77724" y="2196846"/>
                </a:lnTo>
                <a:lnTo>
                  <a:pt x="77724" y="38862"/>
                </a:lnTo>
                <a:lnTo>
                  <a:pt x="53185" y="2638"/>
                </a:lnTo>
                <a:lnTo>
                  <a:pt x="38862" y="0"/>
                </a:lnTo>
                <a:lnTo>
                  <a:pt x="34089" y="295"/>
                </a:lnTo>
                <a:lnTo>
                  <a:pt x="20698" y="4551"/>
                </a:lnTo>
                <a:lnTo>
                  <a:pt x="9876" y="13075"/>
                </a:lnTo>
                <a:lnTo>
                  <a:pt x="2638" y="24850"/>
                </a:lnTo>
                <a:lnTo>
                  <a:pt x="0" y="38862"/>
                </a:lnTo>
                <a:close/>
              </a:path>
            </a:pathLst>
          </a:custGeom>
          <a:solidFill>
            <a:srgbClr val="323332"/>
          </a:solidFill>
        </p:spPr>
        <p:txBody>
          <a:bodyPr wrap="square" lIns="0" tIns="0" rIns="0" bIns="0" rtlCol="0">
            <a:noAutofit/>
          </a:bodyPr>
          <a:lstStyle/>
          <a:p>
            <a:endParaRPr/>
          </a:p>
        </p:txBody>
      </p:sp>
      <p:sp>
        <p:nvSpPr>
          <p:cNvPr id="9" name="object 9"/>
          <p:cNvSpPr/>
          <p:nvPr/>
        </p:nvSpPr>
        <p:spPr>
          <a:xfrm>
            <a:off x="2830829" y="5783580"/>
            <a:ext cx="3481578" cy="77724"/>
          </a:xfrm>
          <a:custGeom>
            <a:avLst/>
            <a:gdLst/>
            <a:ahLst/>
            <a:cxnLst/>
            <a:rect l="l" t="t" r="r" b="b"/>
            <a:pathLst>
              <a:path w="3481578" h="77724">
                <a:moveTo>
                  <a:pt x="0" y="38862"/>
                </a:moveTo>
                <a:lnTo>
                  <a:pt x="295" y="43634"/>
                </a:lnTo>
                <a:lnTo>
                  <a:pt x="4551" y="57025"/>
                </a:lnTo>
                <a:lnTo>
                  <a:pt x="13075" y="67847"/>
                </a:lnTo>
                <a:lnTo>
                  <a:pt x="24850" y="75085"/>
                </a:lnTo>
                <a:lnTo>
                  <a:pt x="38862" y="77724"/>
                </a:lnTo>
                <a:lnTo>
                  <a:pt x="3442716" y="77723"/>
                </a:lnTo>
                <a:lnTo>
                  <a:pt x="3478939" y="52873"/>
                </a:lnTo>
                <a:lnTo>
                  <a:pt x="3481578" y="38861"/>
                </a:lnTo>
                <a:lnTo>
                  <a:pt x="3481282" y="34089"/>
                </a:lnTo>
                <a:lnTo>
                  <a:pt x="3477026" y="20698"/>
                </a:lnTo>
                <a:lnTo>
                  <a:pt x="3468502" y="9876"/>
                </a:lnTo>
                <a:lnTo>
                  <a:pt x="3456727" y="2638"/>
                </a:lnTo>
                <a:lnTo>
                  <a:pt x="3442716" y="0"/>
                </a:lnTo>
                <a:lnTo>
                  <a:pt x="38862" y="0"/>
                </a:lnTo>
                <a:lnTo>
                  <a:pt x="34089" y="295"/>
                </a:lnTo>
                <a:lnTo>
                  <a:pt x="20698" y="4551"/>
                </a:lnTo>
                <a:lnTo>
                  <a:pt x="9876" y="13075"/>
                </a:lnTo>
                <a:lnTo>
                  <a:pt x="2638" y="24850"/>
                </a:lnTo>
                <a:lnTo>
                  <a:pt x="0" y="38862"/>
                </a:lnTo>
                <a:close/>
              </a:path>
            </a:pathLst>
          </a:custGeom>
          <a:solidFill>
            <a:srgbClr val="323332"/>
          </a:solidFill>
        </p:spPr>
        <p:txBody>
          <a:bodyPr wrap="square" lIns="0" tIns="0" rIns="0" bIns="0" rtlCol="0">
            <a:noAutofit/>
          </a:bodyPr>
          <a:lstStyle/>
          <a:p>
            <a:endParaRPr/>
          </a:p>
        </p:txBody>
      </p:sp>
      <p:sp>
        <p:nvSpPr>
          <p:cNvPr id="10" name="object 10"/>
          <p:cNvSpPr/>
          <p:nvPr/>
        </p:nvSpPr>
        <p:spPr>
          <a:xfrm>
            <a:off x="4095750" y="5734050"/>
            <a:ext cx="949451" cy="1767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509588" y="1184147"/>
            <a:ext cx="7772400" cy="1143000"/>
          </a:xfrm>
          <a:prstGeom prst="rect">
            <a:avLst/>
          </a:prstGeom>
          <a:blipFill>
            <a:blip r:embed="rId4" cstate="print"/>
            <a:stretch>
              <a:fillRect/>
            </a:stretch>
          </a:blipFill>
        </p:spPr>
        <p:txBody>
          <a:bodyPr wrap="square" lIns="0" tIns="0" rIns="0" bIns="0" rtlCol="0">
            <a:noAutofit/>
          </a:bodyPr>
          <a:lstStyle/>
          <a:p>
            <a:endParaRPr/>
          </a:p>
        </p:txBody>
      </p:sp>
      <p:sp>
        <p:nvSpPr>
          <p:cNvPr id="2" name="object 2"/>
          <p:cNvSpPr txBox="1"/>
          <p:nvPr/>
        </p:nvSpPr>
        <p:spPr>
          <a:xfrm>
            <a:off x="612458" y="1222248"/>
            <a:ext cx="7669530" cy="1219961"/>
          </a:xfrm>
          <a:prstGeom prst="rect">
            <a:avLst/>
          </a:prstGeom>
        </p:spPr>
        <p:txBody>
          <a:bodyPr wrap="square" lIns="0" tIns="0" rIns="0" bIns="0" rtlCol="0">
            <a:noAutofit/>
          </a:bodyPr>
          <a:lstStyle/>
          <a:p>
            <a:pPr marL="12700" algn="ctr">
              <a:spcBef>
                <a:spcPts val="229"/>
              </a:spcBef>
            </a:pPr>
            <a:r>
              <a:rPr lang="en-US" sz="5400" dirty="0">
                <a:solidFill>
                  <a:srgbClr val="FFFEE9"/>
                </a:solidFill>
                <a:latin typeface="Times New Roman"/>
                <a:cs typeface="Times New Roman"/>
              </a:rPr>
              <a:t>Backtracking</a:t>
            </a:r>
          </a:p>
        </p:txBody>
      </p:sp>
      <p:pic>
        <p:nvPicPr>
          <p:cNvPr id="108548" name="Picture 4" descr="The Computer as Extended Phenotyp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018" y="2756846"/>
            <a:ext cx="4244913" cy="4091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287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21906" y="3589696"/>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39938" y="3589696"/>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4250531" y="3964781"/>
            <a:ext cx="857250" cy="1238"/>
          </a:xfrm>
          <a:custGeom>
            <a:avLst/>
            <a:gdLst/>
            <a:ahLst/>
            <a:cxnLst/>
            <a:rect l="l" t="t" r="r" b="b"/>
            <a:pathLst>
              <a:path w="1143000" h="1650">
                <a:moveTo>
                  <a:pt x="0" y="0"/>
                </a:moveTo>
                <a:lnTo>
                  <a:pt x="1143000" y="1650"/>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3" name="Rectangle 12"/>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525624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768280" y="3536165"/>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4554140"/>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4143376" y="3857626"/>
            <a:ext cx="1125188" cy="964406"/>
          </a:xfrm>
          <a:custGeom>
            <a:avLst/>
            <a:gdLst/>
            <a:ahLst/>
            <a:cxnLst/>
            <a:rect l="l" t="t" r="r" b="b"/>
            <a:pathLst>
              <a:path w="1500251" h="1285875">
                <a:moveTo>
                  <a:pt x="0" y="0"/>
                </a:moveTo>
                <a:lnTo>
                  <a:pt x="1500251" y="1285875"/>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5" name="Rectangle 14"/>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1349768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sp>
        <p:nvSpPr>
          <p:cNvPr id="7" name="object 18">
            <a:extLst>
              <a:ext uri="{FF2B5EF4-FFF2-40B4-BE49-F238E27FC236}">
                <a16:creationId xmlns:a16="http://schemas.microsoft.com/office/drawing/2014/main" xmlns="" id="{D6223868-1818-40F6-B95F-2B0CB8D3C7AB}"/>
              </a:ext>
            </a:extLst>
          </p:cNvPr>
          <p:cNvSpPr txBox="1"/>
          <p:nvPr/>
        </p:nvSpPr>
        <p:spPr>
          <a:xfrm>
            <a:off x="474419" y="1376655"/>
            <a:ext cx="8136181" cy="467166"/>
          </a:xfrm>
          <a:prstGeom prst="rect">
            <a:avLst/>
          </a:prstGeom>
        </p:spPr>
        <p:txBody>
          <a:bodyPr wrap="square" lIns="0" tIns="0" rIns="0" bIns="0" rtlCol="0">
            <a:noAutofit/>
          </a:bodyPr>
          <a:lstStyle/>
          <a:p>
            <a:pPr marL="9525">
              <a:lnSpc>
                <a:spcPts val="2528"/>
              </a:lnSpc>
              <a:spcBef>
                <a:spcPts val="126"/>
              </a:spcBef>
            </a:pPr>
            <a:r>
              <a:rPr lang="en-US" sz="2400" spc="3" dirty="0">
                <a:cs typeface="Arial"/>
              </a:rPr>
              <a:t>4- Queen Problem </a:t>
            </a:r>
            <a:r>
              <a:rPr lang="en-US" sz="2400" spc="3" dirty="0" smtClean="0">
                <a:cs typeface="Arial"/>
              </a:rPr>
              <a:t>Solution:  find a false movements</a:t>
            </a:r>
            <a:endParaRPr sz="2400" dirty="0">
              <a:cs typeface="Arial"/>
            </a:endParaRPr>
          </a:p>
        </p:txBody>
      </p:sp>
      <p:pic>
        <p:nvPicPr>
          <p:cNvPr id="10" name="Picture 9">
            <a:extLst>
              <a:ext uri="{FF2B5EF4-FFF2-40B4-BE49-F238E27FC236}">
                <a16:creationId xmlns:a16="http://schemas.microsoft.com/office/drawing/2014/main" xmlns="" id="{E5C59B08-9890-401A-81B1-98B0C5F6A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492" y="2673769"/>
            <a:ext cx="1529829" cy="1633900"/>
          </a:xfrm>
          <a:prstGeom prst="rect">
            <a:avLst/>
          </a:prstGeom>
        </p:spPr>
      </p:pic>
      <p:pic>
        <p:nvPicPr>
          <p:cNvPr id="12" name="Picture 11">
            <a:extLst>
              <a:ext uri="{FF2B5EF4-FFF2-40B4-BE49-F238E27FC236}">
                <a16:creationId xmlns:a16="http://schemas.microsoft.com/office/drawing/2014/main" xmlns="" id="{FFD5A757-52FE-4C15-A4F9-ED74CFFFE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605" y="2673769"/>
            <a:ext cx="1529829" cy="1529829"/>
          </a:xfrm>
          <a:prstGeom prst="rect">
            <a:avLst/>
          </a:prstGeom>
        </p:spPr>
      </p:pic>
      <p:pic>
        <p:nvPicPr>
          <p:cNvPr id="17" name="Picture 16">
            <a:extLst>
              <a:ext uri="{FF2B5EF4-FFF2-40B4-BE49-F238E27FC236}">
                <a16:creationId xmlns:a16="http://schemas.microsoft.com/office/drawing/2014/main" xmlns="" id="{6E8BEB99-F76B-4963-A3C9-377BAB67D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917" y="2630579"/>
            <a:ext cx="1529829" cy="1529829"/>
          </a:xfrm>
          <a:prstGeom prst="rect">
            <a:avLst/>
          </a:prstGeom>
        </p:spPr>
      </p:pic>
      <p:cxnSp>
        <p:nvCxnSpPr>
          <p:cNvPr id="19" name="Straight Arrow Connector 18">
            <a:extLst>
              <a:ext uri="{FF2B5EF4-FFF2-40B4-BE49-F238E27FC236}">
                <a16:creationId xmlns:a16="http://schemas.microsoft.com/office/drawing/2014/main" xmlns="" id="{B8FE0619-AE09-4E03-94BC-E1FED6609F2D}"/>
              </a:ext>
            </a:extLst>
          </p:cNvPr>
          <p:cNvCxnSpPr>
            <a:cxnSpLocks/>
          </p:cNvCxnSpPr>
          <p:nvPr/>
        </p:nvCxnSpPr>
        <p:spPr>
          <a:xfrm>
            <a:off x="2190985" y="3395493"/>
            <a:ext cx="80948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C62A31CA-A41E-44CE-927D-4F1BDA5B3D61}"/>
              </a:ext>
            </a:extLst>
          </p:cNvPr>
          <p:cNvCxnSpPr>
            <a:cxnSpLocks/>
          </p:cNvCxnSpPr>
          <p:nvPr/>
        </p:nvCxnSpPr>
        <p:spPr>
          <a:xfrm>
            <a:off x="5200651" y="3395493"/>
            <a:ext cx="80948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3433200E-7486-43C0-ADD8-150B5C8D23F9}"/>
              </a:ext>
            </a:extLst>
          </p:cNvPr>
          <p:cNvCxnSpPr>
            <a:cxnSpLocks/>
          </p:cNvCxnSpPr>
          <p:nvPr/>
        </p:nvCxnSpPr>
        <p:spPr>
          <a:xfrm flipH="1" flipV="1">
            <a:off x="3860611" y="4048902"/>
            <a:ext cx="1771650" cy="6373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2EBE3DDD-BE9C-4F27-AE4E-919394AC55CB}"/>
              </a:ext>
            </a:extLst>
          </p:cNvPr>
          <p:cNvCxnSpPr>
            <a:cxnSpLocks/>
          </p:cNvCxnSpPr>
          <p:nvPr/>
        </p:nvCxnSpPr>
        <p:spPr>
          <a:xfrm flipV="1">
            <a:off x="5632261" y="3714750"/>
            <a:ext cx="1225739" cy="9715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16888" y="245285"/>
            <a:ext cx="459908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N- Queen Problem</a:t>
            </a:r>
          </a:p>
        </p:txBody>
      </p:sp>
    </p:spTree>
    <p:extLst>
      <p:ext uri="{BB962C8B-B14F-4D97-AF65-F5344CB8AC3E}">
        <p14:creationId xmlns:p14="http://schemas.microsoft.com/office/powerpoint/2010/main" val="360218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1+#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768280" y="4554140"/>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1" name="Rectangle 10"/>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4106220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768280" y="4554140"/>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3232501" y="1928813"/>
            <a:ext cx="1982438" cy="1143"/>
          </a:xfrm>
          <a:custGeom>
            <a:avLst/>
            <a:gdLst/>
            <a:ahLst/>
            <a:cxnLst/>
            <a:rect l="l" t="t" r="r" b="b"/>
            <a:pathLst>
              <a:path w="2643251" h="1524">
                <a:moveTo>
                  <a:pt x="0" y="0"/>
                </a:moveTo>
                <a:lnTo>
                  <a:pt x="2643251" y="1524"/>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3" name="Rectangle 12"/>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3817320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21906" y="4554140"/>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2" name="Rectangle 11"/>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1240260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768280" y="4554140"/>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947094" y="2571759"/>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5965031" y="1500196"/>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3232500" y="1928813"/>
            <a:ext cx="3054001" cy="1143"/>
          </a:xfrm>
          <a:custGeom>
            <a:avLst/>
            <a:gdLst/>
            <a:ahLst/>
            <a:cxnLst/>
            <a:rect l="l" t="t" r="r" b="b"/>
            <a:pathLst>
              <a:path w="4072001" h="1524">
                <a:moveTo>
                  <a:pt x="0" y="0"/>
                </a:moveTo>
                <a:lnTo>
                  <a:pt x="4072001" y="1524"/>
                </a:lnTo>
              </a:path>
            </a:pathLst>
          </a:custGeom>
          <a:ln w="123825">
            <a:solidFill>
              <a:srgbClr val="00AFEF"/>
            </a:solidFill>
          </a:ln>
        </p:spPr>
        <p:txBody>
          <a:bodyPr wrap="square" lIns="0" tIns="0" rIns="0" bIns="0" rtlCol="0">
            <a:noAutofit/>
          </a:bodyPr>
          <a:lstStyle/>
          <a:p>
            <a:endParaRPr/>
          </a:p>
        </p:txBody>
      </p:sp>
      <p:sp>
        <p:nvSpPr>
          <p:cNvPr id="12" name="object 12"/>
          <p:cNvSpPr/>
          <p:nvPr/>
        </p:nvSpPr>
        <p:spPr>
          <a:xfrm>
            <a:off x="5268564" y="1928812"/>
            <a:ext cx="1017937" cy="910781"/>
          </a:xfrm>
          <a:custGeom>
            <a:avLst/>
            <a:gdLst/>
            <a:ahLst/>
            <a:cxnLst/>
            <a:rect l="l" t="t" r="r" b="b"/>
            <a:pathLst>
              <a:path w="1357249" h="1214374">
                <a:moveTo>
                  <a:pt x="0" y="1214374"/>
                </a:moveTo>
                <a:lnTo>
                  <a:pt x="1357249" y="0"/>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5" name="Rectangle 14"/>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2007145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768280" y="4607728"/>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2571759"/>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5857875" y="2571759"/>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5375720" y="2893219"/>
            <a:ext cx="857250" cy="1143"/>
          </a:xfrm>
          <a:custGeom>
            <a:avLst/>
            <a:gdLst/>
            <a:ahLst/>
            <a:cxnLst/>
            <a:rect l="l" t="t" r="r" b="b"/>
            <a:pathLst>
              <a:path w="1143000" h="1524">
                <a:moveTo>
                  <a:pt x="0" y="0"/>
                </a:moveTo>
                <a:lnTo>
                  <a:pt x="1143000" y="1524"/>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5" name="Rectangle 14"/>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2549771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75437" y="4554140"/>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2571759"/>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5911501" y="3643321"/>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5268564" y="2893219"/>
            <a:ext cx="1017937" cy="1071563"/>
          </a:xfrm>
          <a:custGeom>
            <a:avLst/>
            <a:gdLst/>
            <a:ahLst/>
            <a:cxnLst/>
            <a:rect l="l" t="t" r="r" b="b"/>
            <a:pathLst>
              <a:path w="1357249" h="1428750">
                <a:moveTo>
                  <a:pt x="0" y="0"/>
                </a:moveTo>
                <a:lnTo>
                  <a:pt x="1357249" y="1428750"/>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4" name="Rectangle 13"/>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4</a:t>
            </a:r>
            <a:r>
              <a:rPr lang="en-US" sz="4000" spc="3" dirty="0" smtClean="0">
                <a:solidFill>
                  <a:srgbClr val="0070C0"/>
                </a:solidFill>
                <a:latin typeface="+mn-lt"/>
                <a:cs typeface="Arial"/>
              </a:rPr>
              <a:t>-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1260632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21906" y="4500562"/>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5965031" y="4554140"/>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4196905" y="4875657"/>
            <a:ext cx="2089595" cy="1143"/>
          </a:xfrm>
          <a:custGeom>
            <a:avLst/>
            <a:gdLst/>
            <a:ahLst/>
            <a:cxnLst/>
            <a:rect l="l" t="t" r="r" b="b"/>
            <a:pathLst>
              <a:path w="2786126" h="1524">
                <a:moveTo>
                  <a:pt x="0" y="0"/>
                </a:moveTo>
                <a:lnTo>
                  <a:pt x="2786126" y="1524"/>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4" name="Rectangle 13"/>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579167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a:extLst>
              <a:ext uri="{FF2B5EF4-FFF2-40B4-BE49-F238E27FC236}">
                <a16:creationId xmlns:a16="http://schemas.microsoft.com/office/drawing/2014/main" xmlns="" id="{FA7B91F3-073A-48B6-BBC5-383067F84BA7}"/>
              </a:ext>
            </a:extLst>
          </p:cNvPr>
          <p:cNvSpPr txBox="1"/>
          <p:nvPr/>
        </p:nvSpPr>
        <p:spPr>
          <a:xfrm>
            <a:off x="3585910" y="971550"/>
            <a:ext cx="1812539" cy="323850"/>
          </a:xfrm>
          <a:prstGeom prst="rect">
            <a:avLst/>
          </a:prstGeom>
        </p:spPr>
        <p:txBody>
          <a:bodyPr wrap="square" lIns="0" tIns="0" rIns="0" bIns="0" rtlCol="0">
            <a:noAutofit/>
          </a:bodyPr>
          <a:lstStyle/>
          <a:p>
            <a:pPr marL="9525">
              <a:lnSpc>
                <a:spcPts val="2528"/>
              </a:lnSpc>
              <a:spcBef>
                <a:spcPts val="126"/>
              </a:spcBef>
            </a:pPr>
            <a:endParaRPr sz="2400" dirty="0">
              <a:latin typeface="Arial"/>
              <a:cs typeface="Arial"/>
            </a:endParaRPr>
          </a:p>
        </p:txBody>
      </p:sp>
      <p:sp>
        <p:nvSpPr>
          <p:cNvPr id="5" name="Rectangle 4"/>
          <p:cNvSpPr/>
          <p:nvPr/>
        </p:nvSpPr>
        <p:spPr>
          <a:xfrm>
            <a:off x="116888" y="245285"/>
            <a:ext cx="3379643"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B</a:t>
            </a:r>
            <a:r>
              <a:rPr lang="en-US" sz="4000" dirty="0">
                <a:solidFill>
                  <a:srgbClr val="0070C0"/>
                </a:solidFill>
                <a:latin typeface="+mn-lt"/>
                <a:cs typeface="Arial"/>
              </a:rPr>
              <a:t>a</a:t>
            </a:r>
            <a:r>
              <a:rPr lang="en-US" sz="4000" spc="3" dirty="0">
                <a:solidFill>
                  <a:srgbClr val="0070C0"/>
                </a:solidFill>
                <a:latin typeface="+mn-lt"/>
                <a:cs typeface="Arial"/>
              </a:rPr>
              <a:t>ck</a:t>
            </a:r>
            <a:r>
              <a:rPr lang="en-US" sz="4000" dirty="0">
                <a:solidFill>
                  <a:srgbClr val="0070C0"/>
                </a:solidFill>
                <a:latin typeface="+mn-lt"/>
                <a:cs typeface="Arial"/>
              </a:rPr>
              <a:t>t</a:t>
            </a:r>
            <a:r>
              <a:rPr lang="en-US" sz="4000" spc="-7" dirty="0">
                <a:solidFill>
                  <a:srgbClr val="0070C0"/>
                </a:solidFill>
                <a:latin typeface="+mn-lt"/>
                <a:cs typeface="Arial"/>
              </a:rPr>
              <a:t>r</a:t>
            </a:r>
            <a:r>
              <a:rPr lang="en-US" sz="4000" spc="3" dirty="0">
                <a:solidFill>
                  <a:srgbClr val="0070C0"/>
                </a:solidFill>
                <a:latin typeface="+mn-lt"/>
                <a:cs typeface="Arial"/>
              </a:rPr>
              <a:t>ack</a:t>
            </a:r>
            <a:r>
              <a:rPr lang="en-US" sz="4000" dirty="0">
                <a:solidFill>
                  <a:srgbClr val="0070C0"/>
                </a:solidFill>
                <a:latin typeface="+mn-lt"/>
                <a:cs typeface="Arial"/>
              </a:rPr>
              <a:t>i</a:t>
            </a:r>
            <a:r>
              <a:rPr lang="en-US" sz="4000" spc="3" dirty="0">
                <a:solidFill>
                  <a:srgbClr val="0070C0"/>
                </a:solidFill>
                <a:latin typeface="+mn-lt"/>
                <a:cs typeface="Arial"/>
              </a:rPr>
              <a:t>n</a:t>
            </a:r>
            <a:r>
              <a:rPr lang="en-US" sz="4000" dirty="0">
                <a:solidFill>
                  <a:srgbClr val="0070C0"/>
                </a:solidFill>
                <a:latin typeface="+mn-lt"/>
                <a:cs typeface="Arial"/>
              </a:rPr>
              <a:t>g</a:t>
            </a:r>
          </a:p>
        </p:txBody>
      </p:sp>
      <p:sp>
        <p:nvSpPr>
          <p:cNvPr id="10" name="Rectangle 9">
            <a:extLst>
              <a:ext uri="{FF2B5EF4-FFF2-40B4-BE49-F238E27FC236}">
                <a16:creationId xmlns:a16="http://schemas.microsoft.com/office/drawing/2014/main" xmlns="" id="{FA3939D5-F2D0-4A25-B388-E22994D7787E}"/>
              </a:ext>
            </a:extLst>
          </p:cNvPr>
          <p:cNvSpPr/>
          <p:nvPr/>
        </p:nvSpPr>
        <p:spPr>
          <a:xfrm>
            <a:off x="116889" y="969511"/>
            <a:ext cx="4226512" cy="5657959"/>
          </a:xfrm>
          <a:prstGeom prst="rect">
            <a:avLst/>
          </a:prstGeom>
        </p:spPr>
        <p:txBody>
          <a:bodyPr wrap="square">
            <a:spAutoFit/>
          </a:bodyPr>
          <a:lstStyle/>
          <a:p>
            <a:pPr marL="9525" algn="just">
              <a:spcBef>
                <a:spcPts val="111"/>
              </a:spcBef>
            </a:pPr>
            <a:r>
              <a:rPr lang="en-US" sz="2400" b="1" dirty="0">
                <a:latin typeface="+mn-lt"/>
                <a:cs typeface="Arial"/>
              </a:rPr>
              <a:t>W</a:t>
            </a:r>
            <a:r>
              <a:rPr lang="en-US" sz="2400" b="1" spc="7" dirty="0">
                <a:latin typeface="+mn-lt"/>
                <a:cs typeface="Arial"/>
              </a:rPr>
              <a:t>h</a:t>
            </a:r>
            <a:r>
              <a:rPr lang="en-US" sz="2400" b="1" spc="-3" dirty="0">
                <a:latin typeface="+mn-lt"/>
                <a:cs typeface="Arial"/>
              </a:rPr>
              <a:t>a</a:t>
            </a:r>
            <a:r>
              <a:rPr lang="en-US" sz="2400" b="1" dirty="0">
                <a:latin typeface="+mn-lt"/>
                <a:cs typeface="Arial"/>
              </a:rPr>
              <a:t>t </a:t>
            </a:r>
            <a:r>
              <a:rPr lang="en-US" sz="2400" b="1" spc="3" dirty="0">
                <a:latin typeface="+mn-lt"/>
                <a:cs typeface="Arial"/>
              </a:rPr>
              <a:t>i</a:t>
            </a:r>
            <a:r>
              <a:rPr lang="en-US" sz="2400" b="1" dirty="0">
                <a:latin typeface="+mn-lt"/>
                <a:cs typeface="Arial"/>
              </a:rPr>
              <a:t>s </a:t>
            </a:r>
            <a:r>
              <a:rPr lang="en-US" sz="2400" b="1" spc="-7" dirty="0">
                <a:latin typeface="+mn-lt"/>
                <a:cs typeface="Arial"/>
              </a:rPr>
              <a:t>B</a:t>
            </a:r>
            <a:r>
              <a:rPr lang="en-US" sz="2400" b="1" dirty="0">
                <a:latin typeface="+mn-lt"/>
                <a:cs typeface="Arial"/>
              </a:rPr>
              <a:t>a</a:t>
            </a:r>
            <a:r>
              <a:rPr lang="en-US" sz="2400" b="1" spc="7" dirty="0">
                <a:latin typeface="+mn-lt"/>
                <a:cs typeface="Arial"/>
              </a:rPr>
              <a:t>c</a:t>
            </a:r>
            <a:r>
              <a:rPr lang="en-US" sz="2400" b="1" dirty="0">
                <a:latin typeface="+mn-lt"/>
                <a:cs typeface="Arial"/>
              </a:rPr>
              <a:t>kt</a:t>
            </a:r>
            <a:r>
              <a:rPr lang="en-US" sz="2400" b="1" spc="3" dirty="0">
                <a:latin typeface="+mn-lt"/>
                <a:cs typeface="Arial"/>
              </a:rPr>
              <a:t>r</a:t>
            </a:r>
            <a:r>
              <a:rPr lang="en-US" sz="2400" b="1" dirty="0">
                <a:latin typeface="+mn-lt"/>
                <a:cs typeface="Arial"/>
              </a:rPr>
              <a:t>ack</a:t>
            </a:r>
            <a:r>
              <a:rPr lang="en-US" sz="2400" b="1" spc="3" dirty="0">
                <a:latin typeface="+mn-lt"/>
                <a:cs typeface="Arial"/>
              </a:rPr>
              <a:t>i</a:t>
            </a:r>
            <a:r>
              <a:rPr lang="en-US" sz="2400" b="1" dirty="0">
                <a:latin typeface="+mn-lt"/>
                <a:cs typeface="Arial"/>
              </a:rPr>
              <a:t>ng</a:t>
            </a:r>
            <a:r>
              <a:rPr lang="en-US" sz="2400" b="1" dirty="0" smtClean="0">
                <a:latin typeface="+mn-lt"/>
                <a:cs typeface="Arial"/>
              </a:rPr>
              <a:t>?</a:t>
            </a:r>
          </a:p>
          <a:p>
            <a:pPr marL="9525" algn="just">
              <a:spcBef>
                <a:spcPts val="111"/>
              </a:spcBef>
            </a:pPr>
            <a:endParaRPr lang="en-US" sz="2400" b="1" dirty="0">
              <a:latin typeface="+mn-lt"/>
              <a:cs typeface="Arial"/>
            </a:endParaRPr>
          </a:p>
          <a:p>
            <a:pPr marL="9525" marR="9554" algn="just">
              <a:spcBef>
                <a:spcPts val="80"/>
              </a:spcBef>
            </a:pPr>
            <a:r>
              <a:rPr lang="en-US" sz="2400" spc="-3" dirty="0">
                <a:latin typeface="+mn-lt"/>
                <a:cs typeface="Arial"/>
              </a:rPr>
              <a:t>Backtracking is an algorithmic-technique for </a:t>
            </a:r>
            <a:r>
              <a:rPr lang="en-US" sz="2400" spc="-3" dirty="0">
                <a:solidFill>
                  <a:schemeClr val="accent1">
                    <a:lumMod val="75000"/>
                  </a:schemeClr>
                </a:solidFill>
                <a:latin typeface="+mn-lt"/>
                <a:cs typeface="Arial"/>
              </a:rPr>
              <a:t>solving problems recursively </a:t>
            </a:r>
            <a:r>
              <a:rPr lang="en-US" sz="2400" spc="-3" dirty="0">
                <a:latin typeface="+mn-lt"/>
                <a:cs typeface="Arial"/>
              </a:rPr>
              <a:t>by trying to build a solution incrementally, one piece at a time, </a:t>
            </a:r>
            <a:r>
              <a:rPr lang="en-US" sz="2400" spc="-3" dirty="0">
                <a:solidFill>
                  <a:schemeClr val="accent1">
                    <a:lumMod val="75000"/>
                  </a:schemeClr>
                </a:solidFill>
                <a:latin typeface="+mn-lt"/>
                <a:cs typeface="Arial"/>
              </a:rPr>
              <a:t>removing those solutions that fail to satisfy the constraints</a:t>
            </a:r>
            <a:r>
              <a:rPr lang="en-US" sz="2400" spc="-3" dirty="0">
                <a:latin typeface="+mn-lt"/>
                <a:cs typeface="Arial"/>
              </a:rPr>
              <a:t> of the problem at any point of time (by time, here, is referred to the time elapsed till reaching any level of the search tree). </a:t>
            </a:r>
            <a:endParaRPr lang="en-US" sz="2400" dirty="0">
              <a:latin typeface="+mn-lt"/>
              <a:cs typeface="Arial"/>
            </a:endParaRPr>
          </a:p>
        </p:txBody>
      </p:sp>
      <p:pic>
        <p:nvPicPr>
          <p:cNvPr id="12" name="Picture 11">
            <a:extLst>
              <a:ext uri="{FF2B5EF4-FFF2-40B4-BE49-F238E27FC236}">
                <a16:creationId xmlns:a16="http://schemas.microsoft.com/office/drawing/2014/main" xmlns="" id="{575F3068-EDD1-4604-A923-BD4CFD024F7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329546" y="1161184"/>
            <a:ext cx="4267200" cy="4374056"/>
          </a:xfrm>
          <a:prstGeom prst="rect">
            <a:avLst/>
          </a:prstGeom>
        </p:spPr>
      </p:pic>
    </p:spTree>
    <p:extLst>
      <p:ext uri="{BB962C8B-B14F-4D97-AF65-F5344CB8AC3E}">
        <p14:creationId xmlns:p14="http://schemas.microsoft.com/office/powerpoint/2010/main" val="6724656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75437" y="4554140"/>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3589696"/>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4250531" y="3912395"/>
            <a:ext cx="1018032" cy="963263"/>
          </a:xfrm>
          <a:custGeom>
            <a:avLst/>
            <a:gdLst/>
            <a:ahLst/>
            <a:cxnLst/>
            <a:rect l="l" t="t" r="r" b="b"/>
            <a:pathLst>
              <a:path w="1357376" h="1284351">
                <a:moveTo>
                  <a:pt x="0" y="1284351"/>
                </a:moveTo>
                <a:lnTo>
                  <a:pt x="1357376" y="0"/>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3" name="Rectangle 12"/>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715070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21906" y="4500562"/>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4554140"/>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4304063" y="4929187"/>
            <a:ext cx="857345" cy="1238"/>
          </a:xfrm>
          <a:custGeom>
            <a:avLst/>
            <a:gdLst/>
            <a:ahLst/>
            <a:cxnLst/>
            <a:rect l="l" t="t" r="r" b="b"/>
            <a:pathLst>
              <a:path w="1143127" h="1650">
                <a:moveTo>
                  <a:pt x="0" y="0"/>
                </a:moveTo>
                <a:lnTo>
                  <a:pt x="1143127" y="1650"/>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3" name="Rectangle 12"/>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4</a:t>
            </a:r>
            <a:r>
              <a:rPr lang="en-US" sz="4000" spc="3" dirty="0" smtClean="0">
                <a:solidFill>
                  <a:srgbClr val="0070C0"/>
                </a:solidFill>
                <a:latin typeface="+mn-lt"/>
                <a:cs typeface="Arial"/>
              </a:rPr>
              <a:t>-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4160926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03874"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0" name="Rectangle 9"/>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3107648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03874"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21906" y="1500196"/>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3178969" y="1929956"/>
            <a:ext cx="910781" cy="856107"/>
          </a:xfrm>
          <a:custGeom>
            <a:avLst/>
            <a:gdLst/>
            <a:ahLst/>
            <a:cxnLst/>
            <a:rect l="l" t="t" r="r" b="b"/>
            <a:pathLst>
              <a:path w="1214374" h="1141476">
                <a:moveTo>
                  <a:pt x="0" y="1141476"/>
                </a:moveTo>
                <a:lnTo>
                  <a:pt x="1214374" y="0"/>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2" name="Rectangle 11"/>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3810167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768280"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3232499" y="2893219"/>
            <a:ext cx="857250" cy="1143"/>
          </a:xfrm>
          <a:custGeom>
            <a:avLst/>
            <a:gdLst/>
            <a:ahLst/>
            <a:cxnLst/>
            <a:rect l="l" t="t" r="r" b="b"/>
            <a:pathLst>
              <a:path w="1143000" h="1524">
                <a:moveTo>
                  <a:pt x="0" y="0"/>
                </a:moveTo>
                <a:lnTo>
                  <a:pt x="1143000" y="1524"/>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2" name="Rectangle 11"/>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242398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75437" y="3536165"/>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3232499" y="2786063"/>
            <a:ext cx="1018032" cy="1018032"/>
          </a:xfrm>
          <a:custGeom>
            <a:avLst/>
            <a:gdLst/>
            <a:ahLst/>
            <a:cxnLst/>
            <a:rect l="l" t="t" r="r" b="b"/>
            <a:pathLst>
              <a:path w="1357376" h="1357376">
                <a:moveTo>
                  <a:pt x="0" y="0"/>
                </a:moveTo>
                <a:lnTo>
                  <a:pt x="1357376" y="1357376"/>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2" name="Rectangle 11"/>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527491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21906" y="4607728"/>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1" name="Rectangle 10"/>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2178645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768280" y="4554140"/>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947094" y="1500196"/>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2" name="Rectangle 11"/>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3513781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21906" y="4607728"/>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5965031" y="1553727"/>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5322094" y="1928813"/>
            <a:ext cx="857250" cy="1143"/>
          </a:xfrm>
          <a:custGeom>
            <a:avLst/>
            <a:gdLst/>
            <a:ahLst/>
            <a:cxnLst/>
            <a:rect l="l" t="t" r="r" b="b"/>
            <a:pathLst>
              <a:path w="1143000" h="1524">
                <a:moveTo>
                  <a:pt x="0" y="0"/>
                </a:moveTo>
                <a:lnTo>
                  <a:pt x="1143000" y="1524"/>
                </a:lnTo>
              </a:path>
            </a:pathLst>
          </a:custGeom>
          <a:ln w="123825">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4" name="Rectangle 13"/>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288683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2643187" y="1446563"/>
            <a:ext cx="4126802" cy="39794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857500"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821906" y="4607728"/>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4893469" y="1500196"/>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5911501" y="2518133"/>
            <a:ext cx="736940" cy="736940"/>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5268564" y="1768031"/>
            <a:ext cx="1017937" cy="1018032"/>
          </a:xfrm>
          <a:custGeom>
            <a:avLst/>
            <a:gdLst/>
            <a:ahLst/>
            <a:cxnLst/>
            <a:rect l="l" t="t" r="r" b="b"/>
            <a:pathLst>
              <a:path w="1357249" h="1357376">
                <a:moveTo>
                  <a:pt x="0" y="0"/>
                </a:moveTo>
                <a:lnTo>
                  <a:pt x="1357249" y="1357376"/>
                </a:lnTo>
              </a:path>
            </a:pathLst>
          </a:custGeom>
          <a:ln w="123824">
            <a:solidFill>
              <a:srgbClr val="00AFEF"/>
            </a:solidFill>
          </a:ln>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4" name="Rectangle 13"/>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2823974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a:extLst>
              <a:ext uri="{FF2B5EF4-FFF2-40B4-BE49-F238E27FC236}">
                <a16:creationId xmlns:a16="http://schemas.microsoft.com/office/drawing/2014/main" xmlns="" id="{FA7B91F3-073A-48B6-BBC5-383067F84BA7}"/>
              </a:ext>
            </a:extLst>
          </p:cNvPr>
          <p:cNvSpPr txBox="1"/>
          <p:nvPr/>
        </p:nvSpPr>
        <p:spPr>
          <a:xfrm>
            <a:off x="3585910" y="971550"/>
            <a:ext cx="1812539" cy="323850"/>
          </a:xfrm>
          <a:prstGeom prst="rect">
            <a:avLst/>
          </a:prstGeom>
        </p:spPr>
        <p:txBody>
          <a:bodyPr wrap="square" lIns="0" tIns="0" rIns="0" bIns="0" rtlCol="0">
            <a:noAutofit/>
          </a:bodyPr>
          <a:lstStyle/>
          <a:p>
            <a:pPr marL="9525">
              <a:lnSpc>
                <a:spcPts val="2528"/>
              </a:lnSpc>
              <a:spcBef>
                <a:spcPts val="126"/>
              </a:spcBef>
            </a:pPr>
            <a:endParaRPr sz="2400" dirty="0">
              <a:latin typeface="Arial"/>
              <a:cs typeface="Arial"/>
            </a:endParaRPr>
          </a:p>
        </p:txBody>
      </p:sp>
      <p:sp>
        <p:nvSpPr>
          <p:cNvPr id="10" name="Rectangle 9">
            <a:extLst>
              <a:ext uri="{FF2B5EF4-FFF2-40B4-BE49-F238E27FC236}">
                <a16:creationId xmlns:a16="http://schemas.microsoft.com/office/drawing/2014/main" xmlns="" id="{FA3939D5-F2D0-4A25-B388-E22994D7787E}"/>
              </a:ext>
            </a:extLst>
          </p:cNvPr>
          <p:cNvSpPr/>
          <p:nvPr/>
        </p:nvSpPr>
        <p:spPr>
          <a:xfrm>
            <a:off x="116889" y="969511"/>
            <a:ext cx="4074112" cy="4957767"/>
          </a:xfrm>
          <a:prstGeom prst="rect">
            <a:avLst/>
          </a:prstGeom>
        </p:spPr>
        <p:txBody>
          <a:bodyPr wrap="square">
            <a:spAutoFit/>
          </a:bodyPr>
          <a:lstStyle/>
          <a:p>
            <a:pPr marL="9525" algn="just">
              <a:spcBef>
                <a:spcPts val="111"/>
              </a:spcBef>
            </a:pPr>
            <a:r>
              <a:rPr lang="en-US" sz="2400" b="1" dirty="0">
                <a:latin typeface="+mn-lt"/>
                <a:cs typeface="Arial"/>
              </a:rPr>
              <a:t>W</a:t>
            </a:r>
            <a:r>
              <a:rPr lang="en-US" sz="2400" b="1" spc="7" dirty="0">
                <a:latin typeface="+mn-lt"/>
                <a:cs typeface="Arial"/>
              </a:rPr>
              <a:t>h</a:t>
            </a:r>
            <a:r>
              <a:rPr lang="en-US" sz="2400" b="1" spc="-3" dirty="0">
                <a:latin typeface="+mn-lt"/>
                <a:cs typeface="Arial"/>
              </a:rPr>
              <a:t>a</a:t>
            </a:r>
            <a:r>
              <a:rPr lang="en-US" sz="2400" b="1" dirty="0">
                <a:latin typeface="+mn-lt"/>
                <a:cs typeface="Arial"/>
              </a:rPr>
              <a:t>t </a:t>
            </a:r>
            <a:r>
              <a:rPr lang="en-US" sz="2400" b="1" spc="3" dirty="0">
                <a:latin typeface="+mn-lt"/>
                <a:cs typeface="Arial"/>
              </a:rPr>
              <a:t>i</a:t>
            </a:r>
            <a:r>
              <a:rPr lang="en-US" sz="2400" b="1" dirty="0">
                <a:latin typeface="+mn-lt"/>
                <a:cs typeface="Arial"/>
              </a:rPr>
              <a:t>s </a:t>
            </a:r>
            <a:r>
              <a:rPr lang="en-US" sz="2400" b="1" spc="-7" dirty="0">
                <a:latin typeface="+mn-lt"/>
                <a:cs typeface="Arial"/>
              </a:rPr>
              <a:t>B</a:t>
            </a:r>
            <a:r>
              <a:rPr lang="en-US" sz="2400" b="1" dirty="0">
                <a:latin typeface="+mn-lt"/>
                <a:cs typeface="Arial"/>
              </a:rPr>
              <a:t>a</a:t>
            </a:r>
            <a:r>
              <a:rPr lang="en-US" sz="2400" b="1" spc="7" dirty="0">
                <a:latin typeface="+mn-lt"/>
                <a:cs typeface="Arial"/>
              </a:rPr>
              <a:t>c</a:t>
            </a:r>
            <a:r>
              <a:rPr lang="en-US" sz="2400" b="1" dirty="0">
                <a:latin typeface="+mn-lt"/>
                <a:cs typeface="Arial"/>
              </a:rPr>
              <a:t>kt</a:t>
            </a:r>
            <a:r>
              <a:rPr lang="en-US" sz="2400" b="1" spc="3" dirty="0">
                <a:latin typeface="+mn-lt"/>
                <a:cs typeface="Arial"/>
              </a:rPr>
              <a:t>r</a:t>
            </a:r>
            <a:r>
              <a:rPr lang="en-US" sz="2400" b="1" dirty="0">
                <a:latin typeface="+mn-lt"/>
                <a:cs typeface="Arial"/>
              </a:rPr>
              <a:t>ack</a:t>
            </a:r>
            <a:r>
              <a:rPr lang="en-US" sz="2400" b="1" spc="3" dirty="0">
                <a:latin typeface="+mn-lt"/>
                <a:cs typeface="Arial"/>
              </a:rPr>
              <a:t>i</a:t>
            </a:r>
            <a:r>
              <a:rPr lang="en-US" sz="2400" b="1" dirty="0">
                <a:latin typeface="+mn-lt"/>
                <a:cs typeface="Arial"/>
              </a:rPr>
              <a:t>ng</a:t>
            </a:r>
            <a:r>
              <a:rPr lang="en-US" sz="2400" b="1" dirty="0" smtClean="0">
                <a:latin typeface="+mn-lt"/>
                <a:cs typeface="Arial"/>
              </a:rPr>
              <a:t>?</a:t>
            </a:r>
          </a:p>
          <a:p>
            <a:pPr marL="9525" algn="just">
              <a:spcBef>
                <a:spcPts val="111"/>
              </a:spcBef>
            </a:pPr>
            <a:endParaRPr lang="en-US" sz="2400" b="1" dirty="0">
              <a:latin typeface="+mn-lt"/>
              <a:cs typeface="Arial"/>
            </a:endParaRPr>
          </a:p>
          <a:p>
            <a:pPr marL="9525" marR="9554" algn="just">
              <a:spcBef>
                <a:spcPts val="80"/>
              </a:spcBef>
            </a:pPr>
            <a:r>
              <a:rPr lang="en-US" sz="2400" dirty="0">
                <a:latin typeface="+mn-lt"/>
                <a:cs typeface="Arial"/>
              </a:rPr>
              <a:t>According to the wiki definition, </a:t>
            </a:r>
          </a:p>
          <a:p>
            <a:pPr marL="9525" marR="9554" algn="just">
              <a:spcBef>
                <a:spcPts val="80"/>
              </a:spcBef>
            </a:pPr>
            <a:endParaRPr lang="en-US" sz="2400" dirty="0">
              <a:latin typeface="+mn-lt"/>
              <a:cs typeface="Arial"/>
            </a:endParaRPr>
          </a:p>
          <a:p>
            <a:pPr marL="9525" marR="9554" algn="just">
              <a:spcBef>
                <a:spcPts val="80"/>
              </a:spcBef>
            </a:pPr>
            <a:r>
              <a:rPr lang="en-US" sz="2400" dirty="0">
                <a:latin typeface="+mn-lt"/>
                <a:cs typeface="Arial"/>
              </a:rPr>
              <a:t>Backtracking can be defined as a general algorithmic technique that considers searching every possible combination in order to solve a computational problem. </a:t>
            </a:r>
          </a:p>
          <a:p>
            <a:pPr marL="9525" algn="just">
              <a:spcBef>
                <a:spcPts val="111"/>
              </a:spcBef>
            </a:pPr>
            <a:endParaRPr lang="en-US" sz="2400" dirty="0">
              <a:latin typeface="+mn-lt"/>
              <a:cs typeface="Arial"/>
            </a:endParaRPr>
          </a:p>
        </p:txBody>
      </p:sp>
      <p:pic>
        <p:nvPicPr>
          <p:cNvPr id="12" name="Picture 11">
            <a:extLst>
              <a:ext uri="{FF2B5EF4-FFF2-40B4-BE49-F238E27FC236}">
                <a16:creationId xmlns:a16="http://schemas.microsoft.com/office/drawing/2014/main" xmlns="" id="{575F3068-EDD1-4604-A923-BD4CFD024F7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329546" y="1161184"/>
            <a:ext cx="4267200" cy="4374056"/>
          </a:xfrm>
          <a:prstGeom prst="rect">
            <a:avLst/>
          </a:prstGeom>
        </p:spPr>
      </p:pic>
      <p:sp>
        <p:nvSpPr>
          <p:cNvPr id="7" name="Rectangle 6"/>
          <p:cNvSpPr/>
          <p:nvPr/>
        </p:nvSpPr>
        <p:spPr>
          <a:xfrm>
            <a:off x="116888" y="245285"/>
            <a:ext cx="3379643"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B</a:t>
            </a:r>
            <a:r>
              <a:rPr lang="en-US" sz="4000" dirty="0">
                <a:solidFill>
                  <a:srgbClr val="0070C0"/>
                </a:solidFill>
                <a:latin typeface="+mn-lt"/>
                <a:cs typeface="Arial"/>
              </a:rPr>
              <a:t>a</a:t>
            </a:r>
            <a:r>
              <a:rPr lang="en-US" sz="4000" spc="3" dirty="0">
                <a:solidFill>
                  <a:srgbClr val="0070C0"/>
                </a:solidFill>
                <a:latin typeface="+mn-lt"/>
                <a:cs typeface="Arial"/>
              </a:rPr>
              <a:t>ck</a:t>
            </a:r>
            <a:r>
              <a:rPr lang="en-US" sz="4000" dirty="0">
                <a:solidFill>
                  <a:srgbClr val="0070C0"/>
                </a:solidFill>
                <a:latin typeface="+mn-lt"/>
                <a:cs typeface="Arial"/>
              </a:rPr>
              <a:t>t</a:t>
            </a:r>
            <a:r>
              <a:rPr lang="en-US" sz="4000" spc="-7" dirty="0">
                <a:solidFill>
                  <a:srgbClr val="0070C0"/>
                </a:solidFill>
                <a:latin typeface="+mn-lt"/>
                <a:cs typeface="Arial"/>
              </a:rPr>
              <a:t>r</a:t>
            </a:r>
            <a:r>
              <a:rPr lang="en-US" sz="4000" spc="3" dirty="0">
                <a:solidFill>
                  <a:srgbClr val="0070C0"/>
                </a:solidFill>
                <a:latin typeface="+mn-lt"/>
                <a:cs typeface="Arial"/>
              </a:rPr>
              <a:t>ack</a:t>
            </a:r>
            <a:r>
              <a:rPr lang="en-US" sz="4000" dirty="0">
                <a:solidFill>
                  <a:srgbClr val="0070C0"/>
                </a:solidFill>
                <a:latin typeface="+mn-lt"/>
                <a:cs typeface="Arial"/>
              </a:rPr>
              <a:t>i</a:t>
            </a:r>
            <a:r>
              <a:rPr lang="en-US" sz="4000" spc="3" dirty="0">
                <a:solidFill>
                  <a:srgbClr val="0070C0"/>
                </a:solidFill>
                <a:latin typeface="+mn-lt"/>
                <a:cs typeface="Arial"/>
              </a:rPr>
              <a:t>n</a:t>
            </a:r>
            <a:r>
              <a:rPr lang="en-US" sz="4000" dirty="0">
                <a:solidFill>
                  <a:srgbClr val="0070C0"/>
                </a:solidFill>
                <a:latin typeface="+mn-lt"/>
                <a:cs typeface="Arial"/>
              </a:rPr>
              <a:t>g</a:t>
            </a:r>
          </a:p>
        </p:txBody>
      </p:sp>
    </p:spTree>
    <p:extLst>
      <p:ext uri="{BB962C8B-B14F-4D97-AF65-F5344CB8AC3E}">
        <p14:creationId xmlns:p14="http://schemas.microsoft.com/office/powerpoint/2010/main" val="18845499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2633664" y="3505200"/>
            <a:ext cx="4148137" cy="1919287"/>
          </a:xfrm>
          <a:prstGeom prst="rect">
            <a:avLst/>
          </a:prstGeom>
        </p:spPr>
        <p:txBody>
          <a:bodyPr wrap="square" lIns="0" tIns="0" rIns="0" bIns="0" rtlCol="0">
            <a:noAutofit/>
          </a:bodyPr>
          <a:lstStyle/>
          <a:p>
            <a:pPr marL="2124074">
              <a:lnSpc>
                <a:spcPct val="95825"/>
              </a:lnSpc>
              <a:spcBef>
                <a:spcPts val="45"/>
              </a:spcBef>
            </a:pPr>
            <a:r>
              <a:rPr sz="3450" dirty="0">
                <a:solidFill>
                  <a:srgbClr val="6297CA"/>
                </a:solidFill>
                <a:latin typeface="Arial"/>
                <a:cs typeface="Arial"/>
              </a:rPr>
              <a:t>TIO</a:t>
            </a:r>
            <a:endParaRPr sz="3450">
              <a:latin typeface="Arial"/>
              <a:cs typeface="Arial"/>
            </a:endParaRPr>
          </a:p>
        </p:txBody>
      </p:sp>
      <p:sp>
        <p:nvSpPr>
          <p:cNvPr id="4" name="object 4"/>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solidFill>
            <a:srgbClr val="000000"/>
          </a:solidFill>
        </p:spPr>
        <p:txBody>
          <a:bodyPr wrap="square" lIns="0" tIns="0" rIns="0" bIns="0" rtlCol="0">
            <a:noAutofit/>
          </a:bodyPr>
          <a:lstStyle/>
          <a:p>
            <a:endParaRPr/>
          </a:p>
        </p:txBody>
      </p:sp>
      <p:sp>
        <p:nvSpPr>
          <p:cNvPr id="5" name="object 5"/>
          <p:cNvSpPr/>
          <p:nvPr/>
        </p:nvSpPr>
        <p:spPr>
          <a:xfrm>
            <a:off x="2383822" y="1181261"/>
            <a:ext cx="4661345" cy="4510088"/>
          </a:xfrm>
          <a:custGeom>
            <a:avLst/>
            <a:gdLst/>
            <a:ahLst/>
            <a:cxnLst/>
            <a:rect l="l" t="t" r="r" b="b"/>
            <a:pathLst>
              <a:path w="6215126" h="6013450">
                <a:moveTo>
                  <a:pt x="0" y="6013450"/>
                </a:moveTo>
                <a:lnTo>
                  <a:pt x="6215126" y="6013450"/>
                </a:lnTo>
                <a:lnTo>
                  <a:pt x="6215126" y="0"/>
                </a:lnTo>
                <a:lnTo>
                  <a:pt x="0" y="0"/>
                </a:lnTo>
                <a:lnTo>
                  <a:pt x="0" y="6013450"/>
                </a:lnTo>
                <a:close/>
              </a:path>
            </a:pathLst>
          </a:custGeom>
          <a:ln w="25400">
            <a:solidFill>
              <a:srgbClr val="000000"/>
            </a:solidFill>
          </a:ln>
        </p:spPr>
        <p:txBody>
          <a:bodyPr wrap="square" lIns="0" tIns="0" rIns="0" bIns="0" rtlCol="0">
            <a:noAutofit/>
          </a:bodyPr>
          <a:lstStyle/>
          <a:p>
            <a:endParaRPr/>
          </a:p>
        </p:txBody>
      </p:sp>
      <p:sp>
        <p:nvSpPr>
          <p:cNvPr id="6" name="object 6"/>
          <p:cNvSpPr/>
          <p:nvPr/>
        </p:nvSpPr>
        <p:spPr>
          <a:xfrm>
            <a:off x="5791201" y="1419226"/>
            <a:ext cx="990599" cy="1004887"/>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633662" y="1419226"/>
            <a:ext cx="4148138" cy="4005262"/>
          </a:xfrm>
          <a:prstGeom prst="rect">
            <a:avLst/>
          </a:prstGeom>
          <a:blipFill>
            <a:blip r:embed="rId3" cstate="print"/>
            <a:stretch>
              <a:fillRect/>
            </a:stretch>
          </a:blipFill>
        </p:spPr>
        <p:txBody>
          <a:bodyPr wrap="square" lIns="0" tIns="0" rIns="0" bIns="0" rtlCol="0">
            <a:noAutofit/>
          </a:bodyPr>
          <a:lstStyle/>
          <a:p>
            <a:endParaRPr dirty="0"/>
          </a:p>
        </p:txBody>
      </p:sp>
      <p:sp>
        <p:nvSpPr>
          <p:cNvPr id="8" name="object 8"/>
          <p:cNvSpPr/>
          <p:nvPr/>
        </p:nvSpPr>
        <p:spPr>
          <a:xfrm>
            <a:off x="3790951" y="4629149"/>
            <a:ext cx="704849" cy="685800"/>
          </a:xfrm>
          <a:prstGeom prst="rect">
            <a:avLst/>
          </a:prstGeom>
          <a:blipFill>
            <a:blip r:embed="rId4" cstate="print"/>
            <a:stretch>
              <a:fillRect/>
            </a:stretch>
          </a:blipFill>
        </p:spPr>
        <p:txBody>
          <a:bodyPr wrap="square" lIns="0" tIns="0" rIns="0" bIns="0" rtlCol="0">
            <a:noAutofit/>
          </a:bodyPr>
          <a:lstStyle/>
          <a:p>
            <a:endParaRPr/>
          </a:p>
        </p:txBody>
      </p:sp>
      <p:sp>
        <p:nvSpPr>
          <p:cNvPr id="9" name="object 9"/>
          <p:cNvSpPr/>
          <p:nvPr/>
        </p:nvSpPr>
        <p:spPr>
          <a:xfrm>
            <a:off x="4914901" y="1590674"/>
            <a:ext cx="704849" cy="661988"/>
          </a:xfrm>
          <a:prstGeom prst="rect">
            <a:avLst/>
          </a:prstGeom>
          <a:blipFill>
            <a:blip r:embed="rId5" cstate="print"/>
            <a:stretch>
              <a:fillRect/>
            </a:stretch>
          </a:blipFill>
        </p:spPr>
        <p:txBody>
          <a:bodyPr wrap="square" lIns="0" tIns="0" rIns="0" bIns="0" rtlCol="0">
            <a:noAutofit/>
          </a:bodyPr>
          <a:lstStyle/>
          <a:p>
            <a:endParaRPr/>
          </a:p>
        </p:txBody>
      </p:sp>
      <p:sp>
        <p:nvSpPr>
          <p:cNvPr id="2" name="object 2"/>
          <p:cNvSpPr txBox="1"/>
          <p:nvPr/>
        </p:nvSpPr>
        <p:spPr>
          <a:xfrm>
            <a:off x="2383822" y="1181261"/>
            <a:ext cx="4661345" cy="4510088"/>
          </a:xfrm>
          <a:prstGeom prst="rect">
            <a:avLst/>
          </a:prstGeom>
        </p:spPr>
        <p:txBody>
          <a:bodyPr wrap="square" lIns="0" tIns="0" rIns="0" bIns="0" rtlCol="0">
            <a:noAutofit/>
          </a:bodyPr>
          <a:lstStyle/>
          <a:p>
            <a:pPr marL="19050">
              <a:lnSpc>
                <a:spcPts val="750"/>
              </a:lnSpc>
            </a:pPr>
            <a:endParaRPr sz="750"/>
          </a:p>
        </p:txBody>
      </p:sp>
      <p:sp>
        <p:nvSpPr>
          <p:cNvPr id="13" name="Rectangle 12"/>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2957267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sp>
        <p:nvSpPr>
          <p:cNvPr id="7" name="object 18">
            <a:extLst>
              <a:ext uri="{FF2B5EF4-FFF2-40B4-BE49-F238E27FC236}">
                <a16:creationId xmlns:a16="http://schemas.microsoft.com/office/drawing/2014/main" xmlns="" id="{D6223868-1818-40F6-B95F-2B0CB8D3C7AB}"/>
              </a:ext>
            </a:extLst>
          </p:cNvPr>
          <p:cNvSpPr txBox="1"/>
          <p:nvPr/>
        </p:nvSpPr>
        <p:spPr>
          <a:xfrm>
            <a:off x="1447801" y="941463"/>
            <a:ext cx="6705600" cy="534082"/>
          </a:xfrm>
          <a:prstGeom prst="rect">
            <a:avLst/>
          </a:prstGeom>
        </p:spPr>
        <p:txBody>
          <a:bodyPr wrap="square" lIns="0" tIns="0" rIns="0" bIns="0" rtlCol="0">
            <a:noAutofit/>
          </a:bodyPr>
          <a:lstStyle/>
          <a:p>
            <a:pPr marL="9525">
              <a:lnSpc>
                <a:spcPts val="2528"/>
              </a:lnSpc>
              <a:spcBef>
                <a:spcPts val="126"/>
              </a:spcBef>
            </a:pPr>
            <a:r>
              <a:rPr lang="en-US" sz="2400" spc="3" dirty="0">
                <a:cs typeface="Arial"/>
              </a:rPr>
              <a:t>4- Queen Problem </a:t>
            </a:r>
            <a:r>
              <a:rPr lang="en-US" sz="2400" spc="3" dirty="0" smtClean="0">
                <a:cs typeface="Arial"/>
              </a:rPr>
              <a:t>Solution at a glance</a:t>
            </a:r>
            <a:endParaRPr sz="2400" dirty="0">
              <a:cs typeface="Arial"/>
            </a:endParaRPr>
          </a:p>
        </p:txBody>
      </p:sp>
      <p:sp>
        <p:nvSpPr>
          <p:cNvPr id="4" name="TextBox 3">
            <a:extLst>
              <a:ext uri="{FF2B5EF4-FFF2-40B4-BE49-F238E27FC236}">
                <a16:creationId xmlns:a16="http://schemas.microsoft.com/office/drawing/2014/main" xmlns="" id="{952A4AB9-0330-4683-B4AA-5A5AD0F7CFEF}"/>
              </a:ext>
            </a:extLst>
          </p:cNvPr>
          <p:cNvSpPr txBox="1"/>
          <p:nvPr/>
        </p:nvSpPr>
        <p:spPr>
          <a:xfrm>
            <a:off x="241821" y="1543051"/>
            <a:ext cx="8787879" cy="646331"/>
          </a:xfrm>
          <a:prstGeom prst="rect">
            <a:avLst/>
          </a:prstGeom>
          <a:noFill/>
        </p:spPr>
        <p:txBody>
          <a:bodyPr wrap="square" rtlCol="0">
            <a:spAutoFit/>
          </a:bodyPr>
          <a:lstStyle/>
          <a:p>
            <a:pPr algn="just"/>
            <a:endParaRPr lang="en-US" b="1" dirty="0">
              <a:cs typeface="Arial"/>
            </a:endParaRPr>
          </a:p>
          <a:p>
            <a:endParaRPr lang="en-US" dirty="0"/>
          </a:p>
        </p:txBody>
      </p:sp>
      <p:pic>
        <p:nvPicPr>
          <p:cNvPr id="11" name="Picture 10">
            <a:extLst>
              <a:ext uri="{FF2B5EF4-FFF2-40B4-BE49-F238E27FC236}">
                <a16:creationId xmlns:a16="http://schemas.microsoft.com/office/drawing/2014/main" xmlns="" id="{85FDAFAA-72F4-493E-B6DD-6171FEAE0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047" y="1475545"/>
            <a:ext cx="7838353" cy="5230056"/>
          </a:xfrm>
          <a:prstGeom prst="rect">
            <a:avLst/>
          </a:prstGeom>
        </p:spPr>
      </p:pic>
      <p:sp>
        <p:nvSpPr>
          <p:cNvPr id="9" name="Rectangle 8"/>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2488593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sp>
        <p:nvSpPr>
          <p:cNvPr id="7" name="object 18">
            <a:extLst>
              <a:ext uri="{FF2B5EF4-FFF2-40B4-BE49-F238E27FC236}">
                <a16:creationId xmlns:a16="http://schemas.microsoft.com/office/drawing/2014/main" xmlns="" id="{D6223868-1818-40F6-B95F-2B0CB8D3C7AB}"/>
              </a:ext>
            </a:extLst>
          </p:cNvPr>
          <p:cNvSpPr txBox="1"/>
          <p:nvPr/>
        </p:nvSpPr>
        <p:spPr>
          <a:xfrm>
            <a:off x="381000" y="1513300"/>
            <a:ext cx="4948071" cy="323850"/>
          </a:xfrm>
          <a:prstGeom prst="rect">
            <a:avLst/>
          </a:prstGeom>
        </p:spPr>
        <p:txBody>
          <a:bodyPr wrap="square" lIns="0" tIns="0" rIns="0" bIns="0" rtlCol="0">
            <a:noAutofit/>
          </a:bodyPr>
          <a:lstStyle/>
          <a:p>
            <a:pPr marL="9525">
              <a:lnSpc>
                <a:spcPts val="2528"/>
              </a:lnSpc>
              <a:spcBef>
                <a:spcPts val="126"/>
              </a:spcBef>
            </a:pPr>
            <a:r>
              <a:rPr lang="en-US" sz="2400" spc="3" dirty="0">
                <a:cs typeface="Arial"/>
              </a:rPr>
              <a:t>4- Queen Problem  Final Solution</a:t>
            </a:r>
            <a:endParaRPr sz="2400" dirty="0">
              <a:cs typeface="Arial"/>
            </a:endParaRPr>
          </a:p>
        </p:txBody>
      </p:sp>
      <p:pic>
        <p:nvPicPr>
          <p:cNvPr id="8" name="Picture 7">
            <a:extLst>
              <a:ext uri="{FF2B5EF4-FFF2-40B4-BE49-F238E27FC236}">
                <a16:creationId xmlns:a16="http://schemas.microsoft.com/office/drawing/2014/main" xmlns="" id="{D24FF9FC-4FD7-49D7-99C6-728CE7BF06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630579"/>
            <a:ext cx="7602056" cy="3281761"/>
          </a:xfrm>
          <a:prstGeom prst="rect">
            <a:avLst/>
          </a:prstGeom>
        </p:spPr>
      </p:pic>
      <p:sp>
        <p:nvSpPr>
          <p:cNvPr id="9" name="TextBox 8">
            <a:extLst>
              <a:ext uri="{FF2B5EF4-FFF2-40B4-BE49-F238E27FC236}">
                <a16:creationId xmlns:a16="http://schemas.microsoft.com/office/drawing/2014/main" xmlns="" id="{C5279B23-84B8-4E68-881E-88E565FC2DD4}"/>
              </a:ext>
            </a:extLst>
          </p:cNvPr>
          <p:cNvSpPr txBox="1"/>
          <p:nvPr/>
        </p:nvSpPr>
        <p:spPr>
          <a:xfrm>
            <a:off x="290230" y="1837150"/>
            <a:ext cx="8625170" cy="646331"/>
          </a:xfrm>
          <a:prstGeom prst="rect">
            <a:avLst/>
          </a:prstGeom>
          <a:noFill/>
        </p:spPr>
        <p:txBody>
          <a:bodyPr wrap="square" rtlCol="0">
            <a:spAutoFit/>
          </a:bodyPr>
          <a:lstStyle/>
          <a:p>
            <a:r>
              <a:rPr lang="en-US" dirty="0"/>
              <a:t>In 4 queen problem there have only two solutions, one solution is mirror with another.</a:t>
            </a:r>
          </a:p>
        </p:txBody>
      </p:sp>
      <p:sp>
        <p:nvSpPr>
          <p:cNvPr id="10" name="Rectangle 9"/>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smtClean="0">
                <a:solidFill>
                  <a:srgbClr val="0070C0"/>
                </a:solidFill>
                <a:latin typeface="+mn-lt"/>
                <a:cs typeface="Arial"/>
              </a:rPr>
              <a:t>4- </a:t>
            </a:r>
            <a:r>
              <a:rPr lang="en-US" sz="4000" spc="3" dirty="0">
                <a:solidFill>
                  <a:srgbClr val="0070C0"/>
                </a:solidFill>
                <a:latin typeface="+mn-lt"/>
                <a:cs typeface="Arial"/>
              </a:rPr>
              <a:t>Queen Problem</a:t>
            </a:r>
          </a:p>
        </p:txBody>
      </p:sp>
    </p:spTree>
    <p:extLst>
      <p:ext uri="{BB962C8B-B14F-4D97-AF65-F5344CB8AC3E}">
        <p14:creationId xmlns:p14="http://schemas.microsoft.com/office/powerpoint/2010/main" val="2383705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sp>
        <p:nvSpPr>
          <p:cNvPr id="9" name="TextBox 8">
            <a:extLst>
              <a:ext uri="{FF2B5EF4-FFF2-40B4-BE49-F238E27FC236}">
                <a16:creationId xmlns:a16="http://schemas.microsoft.com/office/drawing/2014/main" xmlns="" id="{C5279B23-84B8-4E68-881E-88E565FC2DD4}"/>
              </a:ext>
            </a:extLst>
          </p:cNvPr>
          <p:cNvSpPr txBox="1"/>
          <p:nvPr/>
        </p:nvSpPr>
        <p:spPr>
          <a:xfrm>
            <a:off x="116888" y="762000"/>
            <a:ext cx="8493712" cy="1831271"/>
          </a:xfrm>
          <a:prstGeom prst="rect">
            <a:avLst/>
          </a:prstGeom>
          <a:noFill/>
        </p:spPr>
        <p:txBody>
          <a:bodyPr wrap="square" rtlCol="0">
            <a:spAutoFit/>
          </a:bodyPr>
          <a:lstStyle/>
          <a:p>
            <a:pPr marL="223838" indent="-214313" algn="just">
              <a:lnSpc>
                <a:spcPct val="150000"/>
              </a:lnSpc>
              <a:spcBef>
                <a:spcPts val="576"/>
              </a:spcBef>
              <a:buFont typeface="Wingdings" panose="05000000000000000000" pitchFamily="2" charset="2"/>
              <a:buChar char="v"/>
            </a:pPr>
            <a:r>
              <a:rPr lang="en-US" spc="-7" dirty="0">
                <a:latin typeface="+mj-lt"/>
                <a:cs typeface="Arial"/>
              </a:rPr>
              <a:t>F</a:t>
            </a:r>
            <a:r>
              <a:rPr lang="en-US" spc="3" dirty="0">
                <a:latin typeface="+mj-lt"/>
                <a:cs typeface="Arial"/>
              </a:rPr>
              <a:t>i</a:t>
            </a:r>
            <a:r>
              <a:rPr lang="en-US" spc="-3" dirty="0">
                <a:latin typeface="+mj-lt"/>
                <a:cs typeface="Arial"/>
              </a:rPr>
              <a:t>r</a:t>
            </a:r>
            <a:r>
              <a:rPr lang="en-US" dirty="0">
                <a:latin typeface="+mj-lt"/>
                <a:cs typeface="Arial"/>
              </a:rPr>
              <a:t>st </a:t>
            </a:r>
            <a:r>
              <a:rPr lang="en-US" spc="3" dirty="0">
                <a:latin typeface="+mj-lt"/>
                <a:cs typeface="Arial"/>
              </a:rPr>
              <a:t>I</a:t>
            </a:r>
            <a:r>
              <a:rPr lang="en-US" spc="-7" dirty="0">
                <a:latin typeface="+mj-lt"/>
                <a:cs typeface="Arial"/>
              </a:rPr>
              <a:t>n</a:t>
            </a:r>
            <a:r>
              <a:rPr lang="en-US" spc="3" dirty="0">
                <a:latin typeface="+mj-lt"/>
                <a:cs typeface="Arial"/>
              </a:rPr>
              <a:t>t</a:t>
            </a:r>
            <a:r>
              <a:rPr lang="en-US" spc="-3" dirty="0">
                <a:latin typeface="+mj-lt"/>
                <a:cs typeface="Arial"/>
              </a:rPr>
              <a:t>r</a:t>
            </a:r>
            <a:r>
              <a:rPr lang="en-US" spc="-7" dirty="0">
                <a:latin typeface="+mj-lt"/>
                <a:cs typeface="Arial"/>
              </a:rPr>
              <a:t>o</a:t>
            </a:r>
            <a:r>
              <a:rPr lang="en-US" dirty="0">
                <a:latin typeface="+mj-lt"/>
                <a:cs typeface="Arial"/>
              </a:rPr>
              <a:t>duced </a:t>
            </a:r>
            <a:r>
              <a:rPr lang="en-US" spc="3" dirty="0">
                <a:latin typeface="+mj-lt"/>
                <a:cs typeface="Arial"/>
              </a:rPr>
              <a:t>i</a:t>
            </a:r>
            <a:r>
              <a:rPr lang="en-US" dirty="0">
                <a:latin typeface="+mj-lt"/>
                <a:cs typeface="Arial"/>
              </a:rPr>
              <a:t>n 1848 </a:t>
            </a:r>
            <a:r>
              <a:rPr lang="en-US" spc="-11" dirty="0">
                <a:latin typeface="+mj-lt"/>
                <a:cs typeface="Arial"/>
              </a:rPr>
              <a:t>w</a:t>
            </a:r>
            <a:r>
              <a:rPr lang="en-US" dirty="0">
                <a:latin typeface="+mj-lt"/>
                <a:cs typeface="Arial"/>
              </a:rPr>
              <a:t>h</a:t>
            </a:r>
            <a:r>
              <a:rPr lang="en-US" spc="3" dirty="0">
                <a:latin typeface="+mj-lt"/>
                <a:cs typeface="Arial"/>
              </a:rPr>
              <a:t>i</a:t>
            </a:r>
            <a:r>
              <a:rPr lang="en-US" dirty="0">
                <a:latin typeface="+mj-lt"/>
                <a:cs typeface="Arial"/>
              </a:rPr>
              <a:t>ch</a:t>
            </a:r>
            <a:r>
              <a:rPr lang="en-US" spc="3" dirty="0">
                <a:latin typeface="+mj-lt"/>
                <a:cs typeface="Arial"/>
              </a:rPr>
              <a:t> </a:t>
            </a:r>
            <a:r>
              <a:rPr lang="en-US" spc="-11" dirty="0">
                <a:latin typeface="+mj-lt"/>
                <a:cs typeface="Arial"/>
              </a:rPr>
              <a:t>w</a:t>
            </a:r>
            <a:r>
              <a:rPr lang="en-US" spc="-7" dirty="0">
                <a:latin typeface="+mj-lt"/>
                <a:cs typeface="Arial"/>
              </a:rPr>
              <a:t>a</a:t>
            </a:r>
            <a:r>
              <a:rPr lang="en-US" dirty="0">
                <a:latin typeface="+mj-lt"/>
                <a:cs typeface="Arial"/>
              </a:rPr>
              <a:t>s</a:t>
            </a:r>
            <a:r>
              <a:rPr lang="en-US" spc="3" dirty="0">
                <a:latin typeface="+mj-lt"/>
                <a:cs typeface="Arial"/>
              </a:rPr>
              <a:t> </a:t>
            </a:r>
            <a:r>
              <a:rPr lang="en-US" dirty="0">
                <a:latin typeface="+mj-lt"/>
                <a:cs typeface="Arial"/>
              </a:rPr>
              <a:t>kno</a:t>
            </a:r>
            <a:r>
              <a:rPr lang="en-US" spc="-11" dirty="0">
                <a:latin typeface="+mj-lt"/>
                <a:cs typeface="Arial"/>
              </a:rPr>
              <a:t>w</a:t>
            </a:r>
            <a:r>
              <a:rPr lang="en-US" dirty="0">
                <a:latin typeface="+mj-lt"/>
                <a:cs typeface="Arial"/>
              </a:rPr>
              <a:t>n as</a:t>
            </a:r>
            <a:r>
              <a:rPr lang="en-US" spc="3" dirty="0">
                <a:latin typeface="+mj-lt"/>
                <a:cs typeface="Arial"/>
              </a:rPr>
              <a:t> </a:t>
            </a:r>
            <a:r>
              <a:rPr lang="en-US" spc="19" dirty="0">
                <a:latin typeface="+mj-lt"/>
                <a:cs typeface="Arial"/>
              </a:rPr>
              <a:t>N</a:t>
            </a:r>
            <a:r>
              <a:rPr lang="en-US" dirty="0">
                <a:latin typeface="+mj-lt"/>
                <a:cs typeface="Arial"/>
              </a:rPr>
              <a:t>-</a:t>
            </a:r>
            <a:r>
              <a:rPr lang="en-US" spc="-3" dirty="0">
                <a:latin typeface="+mj-lt"/>
                <a:cs typeface="Arial"/>
              </a:rPr>
              <a:t> </a:t>
            </a:r>
            <a:r>
              <a:rPr lang="en-US" dirty="0">
                <a:latin typeface="+mj-lt"/>
                <a:cs typeface="Arial"/>
              </a:rPr>
              <a:t>que</a:t>
            </a:r>
            <a:r>
              <a:rPr lang="en-US" spc="-7" dirty="0">
                <a:latin typeface="+mj-lt"/>
                <a:cs typeface="Arial"/>
              </a:rPr>
              <a:t>e</a:t>
            </a:r>
            <a:r>
              <a:rPr lang="en-US" dirty="0">
                <a:latin typeface="+mj-lt"/>
                <a:cs typeface="Arial"/>
              </a:rPr>
              <a:t>ns</a:t>
            </a:r>
            <a:r>
              <a:rPr lang="en-US" spc="3" dirty="0">
                <a:latin typeface="+mj-lt"/>
                <a:cs typeface="Arial"/>
              </a:rPr>
              <a:t> </a:t>
            </a:r>
            <a:r>
              <a:rPr lang="en-US" dirty="0">
                <a:latin typeface="+mj-lt"/>
                <a:cs typeface="Arial"/>
              </a:rPr>
              <a:t>Puzz</a:t>
            </a:r>
            <a:r>
              <a:rPr lang="en-US" spc="3" dirty="0">
                <a:latin typeface="+mj-lt"/>
                <a:cs typeface="Arial"/>
              </a:rPr>
              <a:t>le</a:t>
            </a:r>
            <a:r>
              <a:rPr lang="en-US" dirty="0">
                <a:latin typeface="+mj-lt"/>
                <a:cs typeface="Arial"/>
              </a:rPr>
              <a:t>. S</a:t>
            </a:r>
            <a:r>
              <a:rPr lang="en-US" spc="-7" dirty="0">
                <a:latin typeface="+mj-lt"/>
                <a:cs typeface="Arial"/>
              </a:rPr>
              <a:t>u</a:t>
            </a:r>
            <a:r>
              <a:rPr lang="en-US" spc="-3" dirty="0">
                <a:latin typeface="+mj-lt"/>
                <a:cs typeface="Arial"/>
              </a:rPr>
              <a:t>r</a:t>
            </a:r>
            <a:r>
              <a:rPr lang="en-US" dirty="0">
                <a:latin typeface="+mj-lt"/>
                <a:cs typeface="Arial"/>
              </a:rPr>
              <a:t>p</a:t>
            </a:r>
            <a:r>
              <a:rPr lang="en-US" spc="-3" dirty="0">
                <a:latin typeface="+mj-lt"/>
                <a:cs typeface="Arial"/>
              </a:rPr>
              <a:t>r</a:t>
            </a:r>
            <a:r>
              <a:rPr lang="en-US" spc="3" dirty="0">
                <a:latin typeface="+mj-lt"/>
                <a:cs typeface="Arial"/>
              </a:rPr>
              <a:t>i</a:t>
            </a:r>
            <a:r>
              <a:rPr lang="en-US" dirty="0">
                <a:latin typeface="+mj-lt"/>
                <a:cs typeface="Arial"/>
              </a:rPr>
              <a:t>s</a:t>
            </a:r>
            <a:r>
              <a:rPr lang="en-US" spc="3" dirty="0">
                <a:latin typeface="+mj-lt"/>
                <a:cs typeface="Arial"/>
              </a:rPr>
              <a:t>i</a:t>
            </a:r>
            <a:r>
              <a:rPr lang="en-US" dirty="0">
                <a:latin typeface="+mj-lt"/>
                <a:cs typeface="Arial"/>
              </a:rPr>
              <a:t>ngl</a:t>
            </a:r>
            <a:r>
              <a:rPr lang="en-US" spc="-14" dirty="0">
                <a:latin typeface="+mj-lt"/>
                <a:cs typeface="Arial"/>
              </a:rPr>
              <a:t>y</a:t>
            </a:r>
            <a:r>
              <a:rPr lang="en-US" dirty="0">
                <a:latin typeface="+mj-lt"/>
                <a:cs typeface="Arial"/>
              </a:rPr>
              <a:t>, </a:t>
            </a:r>
            <a:r>
              <a:rPr lang="en-US" spc="-7" dirty="0">
                <a:latin typeface="+mj-lt"/>
                <a:cs typeface="Arial"/>
              </a:rPr>
              <a:t>T</a:t>
            </a:r>
            <a:r>
              <a:rPr lang="en-US" dirty="0">
                <a:latin typeface="+mj-lt"/>
                <a:cs typeface="Arial"/>
              </a:rPr>
              <a:t>he</a:t>
            </a:r>
            <a:r>
              <a:rPr lang="en-US" spc="-3" dirty="0">
                <a:latin typeface="+mj-lt"/>
                <a:cs typeface="Arial"/>
              </a:rPr>
              <a:t> </a:t>
            </a:r>
            <a:r>
              <a:rPr lang="en-US" spc="-7" dirty="0">
                <a:latin typeface="+mj-lt"/>
                <a:cs typeface="Arial"/>
              </a:rPr>
              <a:t>F</a:t>
            </a:r>
            <a:r>
              <a:rPr lang="en-US" spc="3" dirty="0">
                <a:latin typeface="+mj-lt"/>
                <a:cs typeface="Arial"/>
              </a:rPr>
              <a:t>i</a:t>
            </a:r>
            <a:r>
              <a:rPr lang="en-US" spc="-3" dirty="0">
                <a:latin typeface="+mj-lt"/>
                <a:cs typeface="Arial"/>
              </a:rPr>
              <a:t>r</a:t>
            </a:r>
            <a:r>
              <a:rPr lang="en-US" dirty="0">
                <a:latin typeface="+mj-lt"/>
                <a:cs typeface="Arial"/>
              </a:rPr>
              <a:t>st So</a:t>
            </a:r>
            <a:r>
              <a:rPr lang="en-US" spc="3" dirty="0">
                <a:latin typeface="+mj-lt"/>
                <a:cs typeface="Arial"/>
              </a:rPr>
              <a:t>l</a:t>
            </a:r>
            <a:r>
              <a:rPr lang="en-US" spc="-7" dirty="0">
                <a:latin typeface="+mj-lt"/>
                <a:cs typeface="Arial"/>
              </a:rPr>
              <a:t>u</a:t>
            </a:r>
            <a:r>
              <a:rPr lang="en-US" spc="3" dirty="0">
                <a:latin typeface="+mj-lt"/>
                <a:cs typeface="Arial"/>
              </a:rPr>
              <a:t>ti</a:t>
            </a:r>
            <a:r>
              <a:rPr lang="en-US" dirty="0">
                <a:latin typeface="+mj-lt"/>
                <a:cs typeface="Arial"/>
              </a:rPr>
              <a:t>on </a:t>
            </a:r>
            <a:r>
              <a:rPr lang="en-US" spc="-11" dirty="0">
                <a:latin typeface="+mj-lt"/>
                <a:cs typeface="Arial"/>
              </a:rPr>
              <a:t>w</a:t>
            </a:r>
            <a:r>
              <a:rPr lang="en-US" dirty="0">
                <a:latin typeface="+mj-lt"/>
                <a:cs typeface="Arial"/>
              </a:rPr>
              <a:t>as </a:t>
            </a:r>
            <a:r>
              <a:rPr lang="en-US" spc="7" dirty="0">
                <a:latin typeface="+mj-lt"/>
                <a:cs typeface="Arial"/>
              </a:rPr>
              <a:t>c</a:t>
            </a:r>
            <a:r>
              <a:rPr lang="en-US" spc="-3" dirty="0">
                <a:latin typeface="+mj-lt"/>
                <a:cs typeface="Arial"/>
              </a:rPr>
              <a:t>r</a:t>
            </a:r>
            <a:r>
              <a:rPr lang="en-US" spc="-7" dirty="0">
                <a:latin typeface="+mj-lt"/>
                <a:cs typeface="Arial"/>
              </a:rPr>
              <a:t>e</a:t>
            </a:r>
            <a:r>
              <a:rPr lang="en-US" dirty="0">
                <a:latin typeface="+mj-lt"/>
                <a:cs typeface="Arial"/>
              </a:rPr>
              <a:t>a</a:t>
            </a:r>
            <a:r>
              <a:rPr lang="en-US" spc="3" dirty="0">
                <a:latin typeface="+mj-lt"/>
                <a:cs typeface="Arial"/>
              </a:rPr>
              <a:t>t</a:t>
            </a:r>
            <a:r>
              <a:rPr lang="en-US" spc="-7" dirty="0">
                <a:latin typeface="+mj-lt"/>
                <a:cs typeface="Arial"/>
              </a:rPr>
              <a:t>e</a:t>
            </a:r>
            <a:r>
              <a:rPr lang="en-US" dirty="0">
                <a:latin typeface="+mj-lt"/>
                <a:cs typeface="Arial"/>
              </a:rPr>
              <a:t>d</a:t>
            </a:r>
            <a:r>
              <a:rPr lang="en-US" spc="3" dirty="0">
                <a:latin typeface="+mj-lt"/>
                <a:cs typeface="Arial"/>
              </a:rPr>
              <a:t> i</a:t>
            </a:r>
            <a:r>
              <a:rPr lang="en-US" dirty="0">
                <a:latin typeface="+mj-lt"/>
                <a:cs typeface="Arial"/>
              </a:rPr>
              <a:t>n</a:t>
            </a:r>
            <a:r>
              <a:rPr lang="en-US" spc="-3" dirty="0">
                <a:latin typeface="+mj-lt"/>
                <a:cs typeface="Arial"/>
              </a:rPr>
              <a:t> </a:t>
            </a:r>
            <a:r>
              <a:rPr lang="en-US" dirty="0">
                <a:latin typeface="+mj-lt"/>
                <a:cs typeface="Arial"/>
              </a:rPr>
              <a:t>19</a:t>
            </a:r>
            <a:r>
              <a:rPr lang="en-US" spc="-7" dirty="0">
                <a:latin typeface="+mj-lt"/>
                <a:cs typeface="Arial"/>
              </a:rPr>
              <a:t>5</a:t>
            </a:r>
            <a:r>
              <a:rPr lang="en-US" dirty="0">
                <a:latin typeface="+mj-lt"/>
                <a:cs typeface="Arial"/>
              </a:rPr>
              <a:t>0</a:t>
            </a:r>
            <a:r>
              <a:rPr lang="en-US" spc="3" dirty="0">
                <a:latin typeface="+mj-lt"/>
                <a:cs typeface="Arial"/>
              </a:rPr>
              <a:t> </a:t>
            </a:r>
            <a:r>
              <a:rPr lang="en-US" spc="-7" dirty="0">
                <a:latin typeface="+mj-lt"/>
                <a:cs typeface="Arial"/>
              </a:rPr>
              <a:t>b</a:t>
            </a:r>
            <a:r>
              <a:rPr lang="en-US" dirty="0">
                <a:latin typeface="+mj-lt"/>
                <a:cs typeface="Arial"/>
              </a:rPr>
              <a:t>y</a:t>
            </a:r>
            <a:r>
              <a:rPr lang="en-US" spc="-11" dirty="0">
                <a:latin typeface="+mj-lt"/>
                <a:cs typeface="Arial"/>
              </a:rPr>
              <a:t> </a:t>
            </a:r>
            <a:r>
              <a:rPr lang="en-US" spc="-7" dirty="0">
                <a:latin typeface="+mj-lt"/>
                <a:cs typeface="Arial"/>
              </a:rPr>
              <a:t>F</a:t>
            </a:r>
            <a:r>
              <a:rPr lang="en-US" spc="-3" dirty="0">
                <a:latin typeface="+mj-lt"/>
                <a:cs typeface="Arial"/>
              </a:rPr>
              <a:t>r</a:t>
            </a:r>
            <a:r>
              <a:rPr lang="en-US" spc="-7" dirty="0">
                <a:latin typeface="+mj-lt"/>
                <a:cs typeface="Arial"/>
              </a:rPr>
              <a:t>a</a:t>
            </a:r>
            <a:r>
              <a:rPr lang="en-US" dirty="0">
                <a:latin typeface="+mj-lt"/>
                <a:cs typeface="Arial"/>
              </a:rPr>
              <a:t>nz</a:t>
            </a:r>
            <a:r>
              <a:rPr lang="en-US" spc="3" dirty="0">
                <a:latin typeface="+mj-lt"/>
                <a:cs typeface="Arial"/>
              </a:rPr>
              <a:t> </a:t>
            </a:r>
            <a:r>
              <a:rPr lang="en-US" spc="-3" dirty="0" err="1">
                <a:latin typeface="+mj-lt"/>
                <a:cs typeface="Arial"/>
              </a:rPr>
              <a:t>N</a:t>
            </a:r>
            <a:r>
              <a:rPr lang="en-US" dirty="0" err="1">
                <a:latin typeface="+mj-lt"/>
                <a:cs typeface="Arial"/>
              </a:rPr>
              <a:t>auc</a:t>
            </a:r>
            <a:r>
              <a:rPr lang="en-US" spc="33" dirty="0" err="1">
                <a:latin typeface="+mj-lt"/>
                <a:cs typeface="Arial"/>
              </a:rPr>
              <a:t>k</a:t>
            </a:r>
            <a:r>
              <a:rPr lang="en-US" dirty="0">
                <a:latin typeface="+mj-lt"/>
                <a:cs typeface="Arial"/>
              </a:rPr>
              <a:t>.</a:t>
            </a:r>
            <a:r>
              <a:rPr lang="en-US" spc="-7" dirty="0">
                <a:latin typeface="+mj-lt"/>
                <a:cs typeface="Arial"/>
              </a:rPr>
              <a:t> </a:t>
            </a:r>
            <a:r>
              <a:rPr lang="en-US" spc="-3" dirty="0" err="1">
                <a:latin typeface="+mj-lt"/>
                <a:cs typeface="Arial"/>
              </a:rPr>
              <a:t>N</a:t>
            </a:r>
            <a:r>
              <a:rPr lang="en-US" dirty="0" err="1">
                <a:latin typeface="+mj-lt"/>
                <a:cs typeface="Arial"/>
              </a:rPr>
              <a:t>au</a:t>
            </a:r>
            <a:r>
              <a:rPr lang="en-US" spc="7" dirty="0" err="1">
                <a:latin typeface="+mj-lt"/>
                <a:cs typeface="Arial"/>
              </a:rPr>
              <a:t>c</a:t>
            </a:r>
            <a:r>
              <a:rPr lang="en-US" dirty="0" err="1">
                <a:latin typeface="+mj-lt"/>
                <a:cs typeface="Arial"/>
              </a:rPr>
              <a:t>k</a:t>
            </a:r>
            <a:r>
              <a:rPr lang="en-US" dirty="0">
                <a:latin typeface="+mj-lt"/>
                <a:cs typeface="Arial"/>
              </a:rPr>
              <a:t> </a:t>
            </a:r>
            <a:r>
              <a:rPr lang="en-US" spc="11" dirty="0">
                <a:latin typeface="+mj-lt"/>
                <a:cs typeface="Arial"/>
              </a:rPr>
              <a:t>m</a:t>
            </a:r>
            <a:r>
              <a:rPr lang="en-US" dirty="0">
                <a:latin typeface="+mj-lt"/>
                <a:cs typeface="Arial"/>
              </a:rPr>
              <a:t>ade</a:t>
            </a:r>
            <a:r>
              <a:rPr lang="en-US" spc="-11" dirty="0">
                <a:latin typeface="+mj-lt"/>
                <a:cs typeface="Arial"/>
              </a:rPr>
              <a:t> </a:t>
            </a:r>
            <a:r>
              <a:rPr lang="en-US" dirty="0">
                <a:latin typeface="+mj-lt"/>
                <a:cs typeface="Arial"/>
              </a:rPr>
              <a:t>an </a:t>
            </a:r>
            <a:r>
              <a:rPr lang="en-US" spc="-7" dirty="0">
                <a:latin typeface="+mj-lt"/>
                <a:cs typeface="Arial"/>
              </a:rPr>
              <a:t>8</a:t>
            </a:r>
            <a:r>
              <a:rPr lang="en-US" dirty="0">
                <a:latin typeface="+mj-lt"/>
                <a:cs typeface="Arial"/>
              </a:rPr>
              <a:t>X8 </a:t>
            </a:r>
            <a:r>
              <a:rPr lang="en-US" spc="-3" dirty="0">
                <a:latin typeface="+mj-lt"/>
                <a:cs typeface="Arial"/>
              </a:rPr>
              <a:t>C</a:t>
            </a:r>
            <a:r>
              <a:rPr lang="en-US" dirty="0">
                <a:latin typeface="+mj-lt"/>
                <a:cs typeface="Arial"/>
              </a:rPr>
              <a:t>h</a:t>
            </a:r>
            <a:r>
              <a:rPr lang="en-US" spc="-7" dirty="0">
                <a:latin typeface="+mj-lt"/>
                <a:cs typeface="Arial"/>
              </a:rPr>
              <a:t>e</a:t>
            </a:r>
            <a:r>
              <a:rPr lang="en-US" spc="7" dirty="0">
                <a:latin typeface="+mj-lt"/>
                <a:cs typeface="Arial"/>
              </a:rPr>
              <a:t>s</a:t>
            </a:r>
            <a:r>
              <a:rPr lang="en-US" dirty="0">
                <a:latin typeface="+mj-lt"/>
                <a:cs typeface="Arial"/>
              </a:rPr>
              <a:t>sboa</a:t>
            </a:r>
            <a:r>
              <a:rPr lang="en-US" spc="-11" dirty="0">
                <a:latin typeface="+mj-lt"/>
                <a:cs typeface="Arial"/>
              </a:rPr>
              <a:t>r</a:t>
            </a:r>
            <a:r>
              <a:rPr lang="en-US" dirty="0">
                <a:latin typeface="+mj-lt"/>
                <a:cs typeface="Arial"/>
              </a:rPr>
              <a:t>d</a:t>
            </a:r>
            <a:r>
              <a:rPr lang="en-US" spc="3" dirty="0">
                <a:latin typeface="+mj-lt"/>
                <a:cs typeface="Arial"/>
              </a:rPr>
              <a:t> </a:t>
            </a:r>
            <a:r>
              <a:rPr lang="en-US" spc="-3" dirty="0">
                <a:latin typeface="+mj-lt"/>
                <a:cs typeface="Arial"/>
              </a:rPr>
              <a:t>t</a:t>
            </a:r>
            <a:r>
              <a:rPr lang="en-US" dirty="0">
                <a:latin typeface="+mj-lt"/>
                <a:cs typeface="Arial"/>
              </a:rPr>
              <a:t>o </a:t>
            </a:r>
            <a:r>
              <a:rPr lang="en-US" spc="3" dirty="0">
                <a:latin typeface="+mj-lt"/>
                <a:cs typeface="Arial"/>
              </a:rPr>
              <a:t>fi</a:t>
            </a:r>
            <a:r>
              <a:rPr lang="en-US" dirty="0">
                <a:latin typeface="+mj-lt"/>
                <a:cs typeface="Arial"/>
              </a:rPr>
              <a:t>nd</a:t>
            </a:r>
            <a:r>
              <a:rPr lang="en-US" spc="-3" dirty="0">
                <a:latin typeface="+mj-lt"/>
                <a:cs typeface="Arial"/>
              </a:rPr>
              <a:t> t</a:t>
            </a:r>
            <a:r>
              <a:rPr lang="en-US" dirty="0">
                <a:latin typeface="+mj-lt"/>
                <a:cs typeface="Arial"/>
              </a:rPr>
              <a:t>he </a:t>
            </a:r>
            <a:r>
              <a:rPr lang="en-US" spc="-3" dirty="0">
                <a:latin typeface="+mj-lt"/>
                <a:cs typeface="Arial"/>
              </a:rPr>
              <a:t>f</a:t>
            </a:r>
            <a:r>
              <a:rPr lang="en-US" spc="3" dirty="0">
                <a:latin typeface="+mj-lt"/>
                <a:cs typeface="Arial"/>
              </a:rPr>
              <a:t>i</a:t>
            </a:r>
            <a:r>
              <a:rPr lang="en-US" spc="-3" dirty="0">
                <a:latin typeface="+mj-lt"/>
                <a:cs typeface="Arial"/>
              </a:rPr>
              <a:t>r</a:t>
            </a:r>
            <a:r>
              <a:rPr lang="en-US" spc="7" dirty="0">
                <a:latin typeface="+mj-lt"/>
                <a:cs typeface="Arial"/>
              </a:rPr>
              <a:t>s</a:t>
            </a:r>
            <a:r>
              <a:rPr lang="en-US" dirty="0">
                <a:latin typeface="+mj-lt"/>
                <a:cs typeface="Arial"/>
              </a:rPr>
              <a:t>t</a:t>
            </a:r>
            <a:r>
              <a:rPr lang="en-US" spc="-7" dirty="0">
                <a:latin typeface="+mj-lt"/>
                <a:cs typeface="Arial"/>
              </a:rPr>
              <a:t> </a:t>
            </a:r>
            <a:r>
              <a:rPr lang="en-US" dirty="0">
                <a:latin typeface="+mj-lt"/>
                <a:cs typeface="Arial"/>
              </a:rPr>
              <a:t>F</a:t>
            </a:r>
            <a:r>
              <a:rPr lang="en-US" spc="-7" dirty="0">
                <a:latin typeface="+mj-lt"/>
                <a:cs typeface="Arial"/>
              </a:rPr>
              <a:t>e</a:t>
            </a:r>
            <a:r>
              <a:rPr lang="en-US" dirty="0">
                <a:latin typeface="+mj-lt"/>
                <a:cs typeface="Arial"/>
              </a:rPr>
              <a:t>a</a:t>
            </a:r>
            <a:r>
              <a:rPr lang="en-US" spc="7" dirty="0">
                <a:latin typeface="+mj-lt"/>
                <a:cs typeface="Arial"/>
              </a:rPr>
              <a:t>s</a:t>
            </a:r>
            <a:r>
              <a:rPr lang="en-US" spc="3" dirty="0">
                <a:latin typeface="+mj-lt"/>
                <a:cs typeface="Arial"/>
              </a:rPr>
              <a:t>i</a:t>
            </a:r>
            <a:r>
              <a:rPr lang="en-US" spc="-7" dirty="0">
                <a:latin typeface="+mj-lt"/>
                <a:cs typeface="Arial"/>
              </a:rPr>
              <a:t>b</a:t>
            </a:r>
            <a:r>
              <a:rPr lang="en-US" spc="3" dirty="0">
                <a:latin typeface="+mj-lt"/>
                <a:cs typeface="Arial"/>
              </a:rPr>
              <a:t>l</a:t>
            </a:r>
            <a:r>
              <a:rPr lang="en-US" dirty="0">
                <a:latin typeface="+mj-lt"/>
                <a:cs typeface="Arial"/>
              </a:rPr>
              <a:t>e</a:t>
            </a:r>
            <a:r>
              <a:rPr lang="en-US" spc="3" dirty="0">
                <a:latin typeface="+mj-lt"/>
                <a:cs typeface="Arial"/>
              </a:rPr>
              <a:t> </a:t>
            </a:r>
            <a:r>
              <a:rPr lang="en-US" spc="-7" dirty="0">
                <a:latin typeface="+mj-lt"/>
                <a:cs typeface="Arial"/>
              </a:rPr>
              <a:t>S</a:t>
            </a:r>
            <a:r>
              <a:rPr lang="en-US" dirty="0">
                <a:latin typeface="+mj-lt"/>
                <a:cs typeface="Arial"/>
              </a:rPr>
              <a:t>o</a:t>
            </a:r>
            <a:r>
              <a:rPr lang="en-US" spc="3" dirty="0">
                <a:latin typeface="+mj-lt"/>
                <a:cs typeface="Arial"/>
              </a:rPr>
              <a:t>l</a:t>
            </a:r>
            <a:r>
              <a:rPr lang="en-US" dirty="0">
                <a:latin typeface="+mj-lt"/>
                <a:cs typeface="Arial"/>
              </a:rPr>
              <a:t>u</a:t>
            </a:r>
            <a:r>
              <a:rPr lang="en-US" spc="-3" dirty="0">
                <a:latin typeface="+mj-lt"/>
                <a:cs typeface="Arial"/>
              </a:rPr>
              <a:t>t</a:t>
            </a:r>
            <a:r>
              <a:rPr lang="en-US" spc="3" dirty="0">
                <a:latin typeface="+mj-lt"/>
                <a:cs typeface="Arial"/>
              </a:rPr>
              <a:t>i</a:t>
            </a:r>
            <a:r>
              <a:rPr lang="en-US" dirty="0">
                <a:latin typeface="+mj-lt"/>
                <a:cs typeface="Arial"/>
              </a:rPr>
              <a:t>o</a:t>
            </a:r>
            <a:r>
              <a:rPr lang="en-US" spc="22" dirty="0">
                <a:latin typeface="+mj-lt"/>
                <a:cs typeface="Arial"/>
              </a:rPr>
              <a:t>n</a:t>
            </a:r>
            <a:r>
              <a:rPr lang="en-US" dirty="0">
                <a:latin typeface="+mj-lt"/>
                <a:cs typeface="Arial"/>
              </a:rPr>
              <a:t>.</a:t>
            </a:r>
          </a:p>
          <a:p>
            <a:pPr marL="223838" indent="-214313" algn="just">
              <a:lnSpc>
                <a:spcPct val="150000"/>
              </a:lnSpc>
              <a:spcBef>
                <a:spcPts val="576"/>
              </a:spcBef>
              <a:buFont typeface="Wingdings" panose="05000000000000000000" pitchFamily="2" charset="2"/>
              <a:buChar char="v"/>
            </a:pPr>
            <a:r>
              <a:rPr lang="en-US" dirty="0">
                <a:solidFill>
                  <a:srgbClr val="0070C0"/>
                </a:solidFill>
                <a:latin typeface="+mj-lt"/>
                <a:cs typeface="Arial"/>
              </a:rPr>
              <a:t>The eight queens puzzle has 92 distinct solutions. </a:t>
            </a:r>
          </a:p>
        </p:txBody>
      </p:sp>
      <p:pic>
        <p:nvPicPr>
          <p:cNvPr id="5" name="Picture 4">
            <a:extLst>
              <a:ext uri="{FF2B5EF4-FFF2-40B4-BE49-F238E27FC236}">
                <a16:creationId xmlns:a16="http://schemas.microsoft.com/office/drawing/2014/main" xmlns="" id="{7CDDEAE4-31F1-4572-A4A6-E814BF324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3192" y="2593271"/>
            <a:ext cx="3575320" cy="3779623"/>
          </a:xfrm>
          <a:prstGeom prst="rect">
            <a:avLst/>
          </a:prstGeom>
        </p:spPr>
      </p:pic>
      <p:sp>
        <p:nvSpPr>
          <p:cNvPr id="10" name="Rectangle 9"/>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8</a:t>
            </a:r>
            <a:r>
              <a:rPr lang="en-US" sz="4000" spc="3" dirty="0" smtClean="0">
                <a:solidFill>
                  <a:srgbClr val="0070C0"/>
                </a:solidFill>
                <a:latin typeface="+mn-lt"/>
                <a:cs typeface="Arial"/>
              </a:rPr>
              <a:t>- </a:t>
            </a:r>
            <a:r>
              <a:rPr lang="en-US" sz="4000" spc="3" dirty="0">
                <a:solidFill>
                  <a:srgbClr val="0070C0"/>
                </a:solidFill>
                <a:latin typeface="+mn-lt"/>
                <a:cs typeface="Arial"/>
              </a:rPr>
              <a:t>Queen Problem</a:t>
            </a:r>
          </a:p>
        </p:txBody>
      </p:sp>
      <p:sp>
        <p:nvSpPr>
          <p:cNvPr id="8" name="Rectangle 7"/>
          <p:cNvSpPr/>
          <p:nvPr/>
        </p:nvSpPr>
        <p:spPr>
          <a:xfrm>
            <a:off x="151524" y="2593271"/>
            <a:ext cx="4725276" cy="4401205"/>
          </a:xfrm>
          <a:prstGeom prst="rect">
            <a:avLst/>
          </a:prstGeom>
        </p:spPr>
        <p:txBody>
          <a:bodyPr wrap="square">
            <a:spAutoFit/>
          </a:bodyPr>
          <a:lstStyle/>
          <a:p>
            <a:pPr marL="223838" indent="-214313" algn="just">
              <a:lnSpc>
                <a:spcPct val="150000"/>
              </a:lnSpc>
              <a:spcBef>
                <a:spcPts val="576"/>
              </a:spcBef>
              <a:buFont typeface="Wingdings" panose="05000000000000000000" pitchFamily="2" charset="2"/>
              <a:buChar char="v"/>
            </a:pPr>
            <a:r>
              <a:rPr lang="en-US" dirty="0">
                <a:latin typeface="+mn-lt"/>
                <a:cs typeface="Arial"/>
              </a:rPr>
              <a:t>If  solutions that differ only by symmetry operations(rotations and reflections) of  the board are counted as one the puzzle has 12 unique (or fundamental) solutions</a:t>
            </a:r>
          </a:p>
          <a:p>
            <a:pPr marL="223838" indent="-214313" algn="just">
              <a:lnSpc>
                <a:spcPct val="150000"/>
              </a:lnSpc>
              <a:spcBef>
                <a:spcPts val="576"/>
              </a:spcBef>
              <a:buFont typeface="Wingdings" panose="05000000000000000000" pitchFamily="2" charset="2"/>
              <a:buChar char="v"/>
            </a:pPr>
            <a:r>
              <a:rPr lang="en-US" dirty="0">
                <a:solidFill>
                  <a:schemeClr val="accent2">
                    <a:lumMod val="75000"/>
                  </a:schemeClr>
                </a:solidFill>
                <a:latin typeface="+mn-lt"/>
                <a:cs typeface="Arial"/>
              </a:rPr>
              <a:t>Note that the six queens puzzle has fewer solutions than the five queens puzzle.</a:t>
            </a:r>
          </a:p>
          <a:p>
            <a:pPr marL="223838" indent="-214313" algn="just">
              <a:lnSpc>
                <a:spcPct val="150000"/>
              </a:lnSpc>
              <a:spcBef>
                <a:spcPts val="576"/>
              </a:spcBef>
              <a:buFont typeface="Wingdings" panose="05000000000000000000" pitchFamily="2" charset="2"/>
              <a:buChar char="v"/>
            </a:pPr>
            <a:r>
              <a:rPr lang="en-US" dirty="0">
                <a:latin typeface="+mn-lt"/>
                <a:cs typeface="Arial"/>
              </a:rPr>
              <a:t>There is currently no known formula for the exact number of solutions.</a:t>
            </a:r>
          </a:p>
        </p:txBody>
      </p:sp>
    </p:spTree>
    <p:extLst>
      <p:ext uri="{BB962C8B-B14F-4D97-AF65-F5344CB8AC3E}">
        <p14:creationId xmlns:p14="http://schemas.microsoft.com/office/powerpoint/2010/main" val="4124014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sp>
        <p:nvSpPr>
          <p:cNvPr id="10" name="Rectangle 9"/>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8</a:t>
            </a:r>
            <a:r>
              <a:rPr lang="en-US" sz="4000" spc="3" dirty="0" smtClean="0">
                <a:solidFill>
                  <a:srgbClr val="0070C0"/>
                </a:solidFill>
                <a:latin typeface="+mn-lt"/>
                <a:cs typeface="Arial"/>
              </a:rPr>
              <a:t>- </a:t>
            </a:r>
            <a:r>
              <a:rPr lang="en-US" sz="4000" spc="3" dirty="0">
                <a:solidFill>
                  <a:srgbClr val="0070C0"/>
                </a:solidFill>
                <a:latin typeface="+mn-lt"/>
                <a:cs typeface="Arial"/>
              </a:rPr>
              <a:t>Queen Problem</a:t>
            </a:r>
          </a:p>
        </p:txBody>
      </p:sp>
      <p:sp>
        <p:nvSpPr>
          <p:cNvPr id="8" name="Rectangle 7"/>
          <p:cNvSpPr/>
          <p:nvPr/>
        </p:nvSpPr>
        <p:spPr>
          <a:xfrm>
            <a:off x="116888" y="789069"/>
            <a:ext cx="8493712" cy="4555093"/>
          </a:xfrm>
          <a:prstGeom prst="rect">
            <a:avLst/>
          </a:prstGeom>
        </p:spPr>
        <p:txBody>
          <a:bodyPr wrap="square">
            <a:spAutoFit/>
          </a:bodyPr>
          <a:lstStyle/>
          <a:p>
            <a:pPr marL="223838" indent="-214313" algn="just">
              <a:lnSpc>
                <a:spcPct val="150000"/>
              </a:lnSpc>
              <a:spcBef>
                <a:spcPts val="576"/>
              </a:spcBef>
              <a:buFont typeface="Wingdings" panose="05000000000000000000" pitchFamily="2" charset="2"/>
              <a:buChar char="v"/>
            </a:pPr>
            <a:r>
              <a:rPr lang="en-US" dirty="0">
                <a:latin typeface="+mn-lt"/>
                <a:cs typeface="Arial"/>
              </a:rPr>
              <a:t>A fundamental solution usually has eight variants (including its original form) obtained by rotating 90, 180, or 270° and then reflecting each of the four rotational variants in a mirror in a fixed position. </a:t>
            </a:r>
            <a:endParaRPr lang="en-US" dirty="0" smtClean="0">
              <a:latin typeface="+mn-lt"/>
              <a:cs typeface="Arial"/>
            </a:endParaRPr>
          </a:p>
          <a:p>
            <a:pPr marL="223838" indent="-214313" algn="just">
              <a:lnSpc>
                <a:spcPct val="150000"/>
              </a:lnSpc>
              <a:spcBef>
                <a:spcPts val="576"/>
              </a:spcBef>
              <a:buFont typeface="Wingdings" panose="05000000000000000000" pitchFamily="2" charset="2"/>
              <a:buChar char="v"/>
            </a:pPr>
            <a:endParaRPr lang="en-US" dirty="0" smtClean="0">
              <a:latin typeface="+mn-lt"/>
              <a:cs typeface="Arial"/>
            </a:endParaRPr>
          </a:p>
          <a:p>
            <a:pPr marL="223838" indent="-214313" algn="just">
              <a:lnSpc>
                <a:spcPct val="150000"/>
              </a:lnSpc>
              <a:spcBef>
                <a:spcPts val="576"/>
              </a:spcBef>
              <a:buFont typeface="Wingdings" panose="05000000000000000000" pitchFamily="2" charset="2"/>
              <a:buChar char="v"/>
            </a:pPr>
            <a:r>
              <a:rPr lang="en-US" dirty="0" smtClean="0">
                <a:latin typeface="+mn-lt"/>
                <a:cs typeface="Arial"/>
              </a:rPr>
              <a:t>However</a:t>
            </a:r>
            <a:r>
              <a:rPr lang="en-US" dirty="0">
                <a:latin typeface="+mn-lt"/>
                <a:cs typeface="Arial"/>
              </a:rPr>
              <a:t>, one of the 12 fundamental solutions (solution 12 below) is identical to its own 180° rotation, so has only four variants (itself and its reflection, its 90° rotation and the reflection of that</a:t>
            </a:r>
            <a:r>
              <a:rPr lang="en-US" dirty="0" smtClean="0">
                <a:latin typeface="+mn-lt"/>
                <a:cs typeface="Arial"/>
              </a:rPr>
              <a:t>). </a:t>
            </a:r>
            <a:r>
              <a:rPr lang="en-US" dirty="0">
                <a:latin typeface="+mn-lt"/>
                <a:cs typeface="Arial"/>
              </a:rPr>
              <a:t>Such solutions have only two variants (itself and its reflection). </a:t>
            </a:r>
            <a:endParaRPr lang="en-US" dirty="0" smtClean="0">
              <a:latin typeface="+mn-lt"/>
              <a:cs typeface="Arial"/>
            </a:endParaRPr>
          </a:p>
          <a:p>
            <a:pPr marL="223838" indent="-214313" algn="just">
              <a:lnSpc>
                <a:spcPct val="150000"/>
              </a:lnSpc>
              <a:spcBef>
                <a:spcPts val="576"/>
              </a:spcBef>
              <a:buFont typeface="Wingdings" panose="05000000000000000000" pitchFamily="2" charset="2"/>
              <a:buChar char="v"/>
            </a:pPr>
            <a:endParaRPr lang="en-US" dirty="0">
              <a:latin typeface="+mn-lt"/>
              <a:cs typeface="Arial"/>
            </a:endParaRPr>
          </a:p>
          <a:p>
            <a:pPr marL="223838" indent="-214313" algn="just">
              <a:lnSpc>
                <a:spcPct val="150000"/>
              </a:lnSpc>
              <a:spcBef>
                <a:spcPts val="576"/>
              </a:spcBef>
              <a:buFont typeface="Wingdings" panose="05000000000000000000" pitchFamily="2" charset="2"/>
              <a:buChar char="v"/>
            </a:pPr>
            <a:r>
              <a:rPr lang="en-US" dirty="0" smtClean="0">
                <a:latin typeface="+mn-lt"/>
                <a:cs typeface="Arial"/>
              </a:rPr>
              <a:t>Thus</a:t>
            </a:r>
            <a:r>
              <a:rPr lang="en-US" dirty="0">
                <a:latin typeface="+mn-lt"/>
                <a:cs typeface="Arial"/>
              </a:rPr>
              <a:t>, the total number of distinct solutions is 11×8 + 1×4 = 92.</a:t>
            </a:r>
          </a:p>
        </p:txBody>
      </p:sp>
    </p:spTree>
    <p:extLst>
      <p:ext uri="{BB962C8B-B14F-4D97-AF65-F5344CB8AC3E}">
        <p14:creationId xmlns:p14="http://schemas.microsoft.com/office/powerpoint/2010/main" val="28202908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sp>
        <p:nvSpPr>
          <p:cNvPr id="10" name="Rectangle 9"/>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8</a:t>
            </a:r>
            <a:r>
              <a:rPr lang="en-US" sz="4000" spc="3" dirty="0" smtClean="0">
                <a:solidFill>
                  <a:srgbClr val="0070C0"/>
                </a:solidFill>
                <a:latin typeface="+mn-lt"/>
                <a:cs typeface="Arial"/>
              </a:rPr>
              <a:t>- </a:t>
            </a:r>
            <a:r>
              <a:rPr lang="en-US" sz="4000" spc="3" dirty="0">
                <a:solidFill>
                  <a:srgbClr val="0070C0"/>
                </a:solidFill>
                <a:latin typeface="+mn-lt"/>
                <a:cs typeface="Arial"/>
              </a:rPr>
              <a:t>Queen Problem</a:t>
            </a:r>
          </a:p>
        </p:txBody>
      </p:sp>
      <p:pic>
        <p:nvPicPr>
          <p:cNvPr id="2" name="Picture 1"/>
          <p:cNvPicPr>
            <a:picLocks noChangeAspect="1"/>
          </p:cNvPicPr>
          <p:nvPr/>
        </p:nvPicPr>
        <p:blipFill>
          <a:blip r:embed="rId2"/>
          <a:stretch>
            <a:fillRect/>
          </a:stretch>
        </p:blipFill>
        <p:spPr>
          <a:xfrm>
            <a:off x="838200" y="748209"/>
            <a:ext cx="7010401" cy="3946461"/>
          </a:xfrm>
          <a:prstGeom prst="rect">
            <a:avLst/>
          </a:prstGeom>
        </p:spPr>
      </p:pic>
      <p:pic>
        <p:nvPicPr>
          <p:cNvPr id="3" name="Picture 2"/>
          <p:cNvPicPr>
            <a:picLocks noChangeAspect="1"/>
          </p:cNvPicPr>
          <p:nvPr/>
        </p:nvPicPr>
        <p:blipFill>
          <a:blip r:embed="rId3"/>
          <a:stretch>
            <a:fillRect/>
          </a:stretch>
        </p:blipFill>
        <p:spPr>
          <a:xfrm>
            <a:off x="758369" y="4722379"/>
            <a:ext cx="7170062" cy="1965614"/>
          </a:xfrm>
          <a:prstGeom prst="rect">
            <a:avLst/>
          </a:prstGeom>
        </p:spPr>
      </p:pic>
    </p:spTree>
    <p:extLst>
      <p:ext uri="{BB962C8B-B14F-4D97-AF65-F5344CB8AC3E}">
        <p14:creationId xmlns:p14="http://schemas.microsoft.com/office/powerpoint/2010/main" val="808555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sp>
        <p:nvSpPr>
          <p:cNvPr id="10" name="Rectangle 9"/>
          <p:cNvSpPr/>
          <p:nvPr/>
        </p:nvSpPr>
        <p:spPr>
          <a:xfrm>
            <a:off x="116888" y="245285"/>
            <a:ext cx="4466031" cy="412934"/>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8</a:t>
            </a:r>
            <a:r>
              <a:rPr lang="en-US" sz="4000" spc="3" dirty="0" smtClean="0">
                <a:solidFill>
                  <a:srgbClr val="0070C0"/>
                </a:solidFill>
                <a:latin typeface="+mn-lt"/>
                <a:cs typeface="Arial"/>
              </a:rPr>
              <a:t>- </a:t>
            </a:r>
            <a:r>
              <a:rPr lang="en-US" sz="4000" spc="3" dirty="0">
                <a:solidFill>
                  <a:srgbClr val="0070C0"/>
                </a:solidFill>
                <a:latin typeface="+mn-lt"/>
                <a:cs typeface="Arial"/>
              </a:rPr>
              <a:t>Queen Problem</a:t>
            </a:r>
          </a:p>
        </p:txBody>
      </p:sp>
      <p:pic>
        <p:nvPicPr>
          <p:cNvPr id="4" name="Picture 3"/>
          <p:cNvPicPr>
            <a:picLocks noChangeAspect="1"/>
          </p:cNvPicPr>
          <p:nvPr/>
        </p:nvPicPr>
        <p:blipFill>
          <a:blip r:embed="rId2"/>
          <a:stretch>
            <a:fillRect/>
          </a:stretch>
        </p:blipFill>
        <p:spPr>
          <a:xfrm>
            <a:off x="2102169" y="1499845"/>
            <a:ext cx="4257675" cy="4695825"/>
          </a:xfrm>
          <a:prstGeom prst="rect">
            <a:avLst/>
          </a:prstGeom>
        </p:spPr>
      </p:pic>
      <p:sp>
        <p:nvSpPr>
          <p:cNvPr id="5" name="Rectangle 4"/>
          <p:cNvSpPr/>
          <p:nvPr/>
        </p:nvSpPr>
        <p:spPr>
          <a:xfrm>
            <a:off x="228600" y="888150"/>
            <a:ext cx="5638800" cy="646331"/>
          </a:xfrm>
          <a:prstGeom prst="rect">
            <a:avLst/>
          </a:prstGeom>
        </p:spPr>
        <p:txBody>
          <a:bodyPr wrap="square">
            <a:spAutoFit/>
          </a:bodyPr>
          <a:lstStyle/>
          <a:p>
            <a:r>
              <a:rPr lang="en-US" dirty="0" smtClean="0"/>
              <a:t> “No-three-in-line problem”</a:t>
            </a:r>
          </a:p>
          <a:p>
            <a:endParaRPr lang="en-US" dirty="0"/>
          </a:p>
        </p:txBody>
      </p:sp>
    </p:spTree>
    <p:extLst>
      <p:ext uri="{BB962C8B-B14F-4D97-AF65-F5344CB8AC3E}">
        <p14:creationId xmlns:p14="http://schemas.microsoft.com/office/powerpoint/2010/main" val="259730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685800" y="1449324"/>
            <a:ext cx="7086600" cy="5180076"/>
            <a:chOff x="1737893" y="1449324"/>
            <a:chExt cx="4972388" cy="3483006"/>
          </a:xfrm>
        </p:grpSpPr>
        <p:sp>
          <p:nvSpPr>
            <p:cNvPr id="12" name="object 12"/>
            <p:cNvSpPr txBox="1"/>
            <p:nvPr/>
          </p:nvSpPr>
          <p:spPr>
            <a:xfrm>
              <a:off x="1737893" y="1449324"/>
              <a:ext cx="450698" cy="396488"/>
            </a:xfrm>
            <a:prstGeom prst="rect">
              <a:avLst/>
            </a:prstGeom>
          </p:spPr>
          <p:txBody>
            <a:bodyPr wrap="square" lIns="0" tIns="0" rIns="0" bIns="0" rtlCol="0">
              <a:noAutofit/>
            </a:bodyPr>
            <a:lstStyle/>
            <a:p>
              <a:pPr marL="9525">
                <a:lnSpc>
                  <a:spcPts val="1451"/>
                </a:lnSpc>
                <a:spcBef>
                  <a:spcPts val="72"/>
                </a:spcBef>
              </a:pPr>
              <a:r>
                <a:rPr sz="2800" baseline="3034" dirty="0">
                  <a:latin typeface="Calibri"/>
                  <a:cs typeface="Calibri"/>
                </a:rPr>
                <a:t>O</a:t>
              </a:r>
              <a:r>
                <a:rPr sz="2800" spc="-22" baseline="3034" dirty="0">
                  <a:latin typeface="Calibri"/>
                  <a:cs typeface="Calibri"/>
                </a:rPr>
                <a:t>r</a:t>
              </a:r>
              <a:r>
                <a:rPr sz="2800" baseline="3034" dirty="0">
                  <a:latin typeface="Calibri"/>
                  <a:cs typeface="Calibri"/>
                </a:rPr>
                <a:t>d</a:t>
              </a:r>
              <a:r>
                <a:rPr sz="2800" spc="3" baseline="3034" dirty="0">
                  <a:latin typeface="Calibri"/>
                  <a:cs typeface="Calibri"/>
                </a:rPr>
                <a:t>e</a:t>
              </a:r>
              <a:r>
                <a:rPr sz="2800" baseline="3034" dirty="0">
                  <a:latin typeface="Calibri"/>
                  <a:cs typeface="Calibri"/>
                </a:rPr>
                <a:t>r</a:t>
              </a:r>
              <a:endParaRPr sz="2400" dirty="0">
                <a:latin typeface="Calibri"/>
                <a:cs typeface="Calibri"/>
              </a:endParaRPr>
            </a:p>
            <a:p>
              <a:pPr marL="9525" marR="25718">
                <a:lnSpc>
                  <a:spcPts val="1620"/>
                </a:lnSpc>
                <a:spcBef>
                  <a:spcPts val="8"/>
                </a:spcBef>
              </a:pPr>
              <a:r>
                <a:rPr sz="2800" spc="-3" baseline="1517" dirty="0">
                  <a:latin typeface="Calibri"/>
                  <a:cs typeface="Calibri"/>
                </a:rPr>
                <a:t>(</a:t>
              </a:r>
              <a:r>
                <a:rPr sz="2800" baseline="1517" dirty="0">
                  <a:latin typeface="Calibri"/>
                  <a:cs typeface="Calibri"/>
                </a:rPr>
                <a:t>“N”)</a:t>
              </a:r>
              <a:endParaRPr sz="2400" dirty="0">
                <a:latin typeface="Calibri"/>
                <a:cs typeface="Calibri"/>
              </a:endParaRPr>
            </a:p>
          </p:txBody>
        </p:sp>
        <p:sp>
          <p:nvSpPr>
            <p:cNvPr id="11" name="object 11"/>
            <p:cNvSpPr txBox="1"/>
            <p:nvPr/>
          </p:nvSpPr>
          <p:spPr>
            <a:xfrm>
              <a:off x="2540508" y="1655083"/>
              <a:ext cx="1061799" cy="190728"/>
            </a:xfrm>
            <a:prstGeom prst="rect">
              <a:avLst/>
            </a:prstGeom>
          </p:spPr>
          <p:txBody>
            <a:bodyPr wrap="square" lIns="0" tIns="0" rIns="0" bIns="0" rtlCol="0">
              <a:noAutofit/>
            </a:bodyPr>
            <a:lstStyle/>
            <a:p>
              <a:pPr marL="9525">
                <a:lnSpc>
                  <a:spcPts val="1451"/>
                </a:lnSpc>
                <a:spcBef>
                  <a:spcPts val="72"/>
                </a:spcBef>
              </a:pPr>
              <a:r>
                <a:rPr sz="2800" spc="-119" baseline="3034" dirty="0">
                  <a:latin typeface="Calibri"/>
                  <a:cs typeface="Calibri"/>
                </a:rPr>
                <a:t>T</a:t>
              </a:r>
              <a:r>
                <a:rPr sz="2800" baseline="3034" dirty="0">
                  <a:latin typeface="Calibri"/>
                  <a:cs typeface="Calibri"/>
                </a:rPr>
                <a:t>o</a:t>
              </a:r>
              <a:r>
                <a:rPr sz="2800" spc="-22" baseline="3034" dirty="0">
                  <a:latin typeface="Calibri"/>
                  <a:cs typeface="Calibri"/>
                </a:rPr>
                <a:t>t</a:t>
              </a:r>
              <a:r>
                <a:rPr sz="2800" baseline="3034" dirty="0">
                  <a:latin typeface="Calibri"/>
                  <a:cs typeface="Calibri"/>
                </a:rPr>
                <a:t>al</a:t>
              </a:r>
              <a:r>
                <a:rPr sz="2800" spc="3" baseline="3034" dirty="0">
                  <a:latin typeface="Calibri"/>
                  <a:cs typeface="Calibri"/>
                </a:rPr>
                <a:t> </a:t>
              </a:r>
              <a:r>
                <a:rPr sz="2800" baseline="3034" dirty="0">
                  <a:latin typeface="Calibri"/>
                  <a:cs typeface="Calibri"/>
                </a:rPr>
                <a:t>So</a:t>
              </a:r>
              <a:r>
                <a:rPr sz="2800" spc="-7" baseline="3034" dirty="0">
                  <a:latin typeface="Calibri"/>
                  <a:cs typeface="Calibri"/>
                </a:rPr>
                <a:t>l</a:t>
              </a:r>
              <a:r>
                <a:rPr sz="2800" baseline="3034" dirty="0">
                  <a:latin typeface="Calibri"/>
                  <a:cs typeface="Calibri"/>
                </a:rPr>
                <a:t>ut</a:t>
              </a:r>
              <a:r>
                <a:rPr sz="2800" spc="-7" baseline="3034" dirty="0">
                  <a:latin typeface="Calibri"/>
                  <a:cs typeface="Calibri"/>
                </a:rPr>
                <a:t>i</a:t>
              </a:r>
              <a:r>
                <a:rPr sz="2800" baseline="3034" dirty="0">
                  <a:latin typeface="Calibri"/>
                  <a:cs typeface="Calibri"/>
                </a:rPr>
                <a:t>ons</a:t>
              </a:r>
              <a:endParaRPr sz="2400">
                <a:latin typeface="Calibri"/>
                <a:cs typeface="Calibri"/>
              </a:endParaRPr>
            </a:p>
          </p:txBody>
        </p:sp>
        <p:sp>
          <p:nvSpPr>
            <p:cNvPr id="10" name="object 10"/>
            <p:cNvSpPr txBox="1"/>
            <p:nvPr/>
          </p:nvSpPr>
          <p:spPr>
            <a:xfrm>
              <a:off x="3795523" y="1655083"/>
              <a:ext cx="1230731" cy="190728"/>
            </a:xfrm>
            <a:prstGeom prst="rect">
              <a:avLst/>
            </a:prstGeom>
          </p:spPr>
          <p:txBody>
            <a:bodyPr wrap="square" lIns="0" tIns="0" rIns="0" bIns="0" rtlCol="0">
              <a:noAutofit/>
            </a:bodyPr>
            <a:lstStyle/>
            <a:p>
              <a:pPr marL="9525">
                <a:lnSpc>
                  <a:spcPts val="1451"/>
                </a:lnSpc>
                <a:spcBef>
                  <a:spcPts val="72"/>
                </a:spcBef>
              </a:pPr>
              <a:r>
                <a:rPr sz="2800" baseline="3034" dirty="0">
                  <a:latin typeface="Calibri"/>
                  <a:cs typeface="Calibri"/>
                </a:rPr>
                <a:t>Un</a:t>
              </a:r>
              <a:r>
                <a:rPr sz="2800" spc="-7" baseline="3034" dirty="0">
                  <a:latin typeface="Calibri"/>
                  <a:cs typeface="Calibri"/>
                </a:rPr>
                <a:t>i</a:t>
              </a:r>
              <a:r>
                <a:rPr sz="2800" baseline="3034" dirty="0">
                  <a:latin typeface="Calibri"/>
                  <a:cs typeface="Calibri"/>
                </a:rPr>
                <a:t>que So</a:t>
              </a:r>
              <a:r>
                <a:rPr sz="2800" spc="-7" baseline="3034" dirty="0">
                  <a:latin typeface="Calibri"/>
                  <a:cs typeface="Calibri"/>
                </a:rPr>
                <a:t>l</a:t>
              </a:r>
              <a:r>
                <a:rPr sz="2800" baseline="3034" dirty="0">
                  <a:latin typeface="Calibri"/>
                  <a:cs typeface="Calibri"/>
                </a:rPr>
                <a:t>ut</a:t>
              </a:r>
              <a:r>
                <a:rPr sz="2800" spc="-7" baseline="3034" dirty="0">
                  <a:latin typeface="Calibri"/>
                  <a:cs typeface="Calibri"/>
                </a:rPr>
                <a:t>i</a:t>
              </a:r>
              <a:r>
                <a:rPr sz="2800" baseline="3034" dirty="0">
                  <a:latin typeface="Calibri"/>
                  <a:cs typeface="Calibri"/>
                </a:rPr>
                <a:t>ons</a:t>
              </a:r>
              <a:endParaRPr sz="2400">
                <a:latin typeface="Calibri"/>
                <a:cs typeface="Calibri"/>
              </a:endParaRPr>
            </a:p>
          </p:txBody>
        </p:sp>
        <p:sp>
          <p:nvSpPr>
            <p:cNvPr id="9" name="object 9"/>
            <p:cNvSpPr txBox="1"/>
            <p:nvPr/>
          </p:nvSpPr>
          <p:spPr>
            <a:xfrm>
              <a:off x="5847684" y="1655083"/>
              <a:ext cx="713041" cy="190728"/>
            </a:xfrm>
            <a:prstGeom prst="rect">
              <a:avLst/>
            </a:prstGeom>
          </p:spPr>
          <p:txBody>
            <a:bodyPr wrap="square" lIns="0" tIns="0" rIns="0" bIns="0" rtlCol="0">
              <a:noAutofit/>
            </a:bodyPr>
            <a:lstStyle/>
            <a:p>
              <a:pPr marL="9525">
                <a:lnSpc>
                  <a:spcPts val="1451"/>
                </a:lnSpc>
                <a:spcBef>
                  <a:spcPts val="72"/>
                </a:spcBef>
              </a:pPr>
              <a:r>
                <a:rPr sz="2800" baseline="3034" dirty="0">
                  <a:latin typeface="Calibri"/>
                  <a:cs typeface="Calibri"/>
                </a:rPr>
                <a:t>E</a:t>
              </a:r>
              <a:r>
                <a:rPr sz="2800" spc="-41" baseline="3034" dirty="0">
                  <a:latin typeface="Calibri"/>
                  <a:cs typeface="Calibri"/>
                </a:rPr>
                <a:t>x</a:t>
              </a:r>
              <a:r>
                <a:rPr sz="2800" baseline="3034" dirty="0">
                  <a:latin typeface="Calibri"/>
                  <a:cs typeface="Calibri"/>
                </a:rPr>
                <a:t>ec </a:t>
              </a:r>
              <a:r>
                <a:rPr sz="2800" spc="-3" baseline="3034" dirty="0">
                  <a:latin typeface="Calibri"/>
                  <a:cs typeface="Calibri"/>
                </a:rPr>
                <a:t>ti</a:t>
              </a:r>
              <a:r>
                <a:rPr sz="2800" baseline="3034" dirty="0">
                  <a:latin typeface="Calibri"/>
                  <a:cs typeface="Calibri"/>
                </a:rPr>
                <a:t>me</a:t>
              </a:r>
              <a:endParaRPr sz="2400">
                <a:latin typeface="Calibri"/>
                <a:cs typeface="Calibri"/>
              </a:endParaRPr>
            </a:p>
          </p:txBody>
        </p:sp>
        <p:sp>
          <p:nvSpPr>
            <p:cNvPr id="8" name="object 8"/>
            <p:cNvSpPr txBox="1"/>
            <p:nvPr/>
          </p:nvSpPr>
          <p:spPr>
            <a:xfrm>
              <a:off x="1771649" y="1860995"/>
              <a:ext cx="4938632" cy="146994"/>
            </a:xfrm>
            <a:prstGeom prst="rect">
              <a:avLst/>
            </a:prstGeom>
          </p:spPr>
          <p:txBody>
            <a:bodyPr wrap="square" lIns="0" tIns="0" rIns="0" bIns="0" rtlCol="0">
              <a:noAutofit/>
            </a:bodyPr>
            <a:lstStyle/>
            <a:p>
              <a:pPr marL="9525">
                <a:lnSpc>
                  <a:spcPts val="1451"/>
                </a:lnSpc>
                <a:spcBef>
                  <a:spcPts val="72"/>
                </a:spcBef>
              </a:pPr>
              <a:r>
                <a:rPr sz="2800" baseline="3034" dirty="0">
                  <a:latin typeface="Calibri"/>
                  <a:cs typeface="Calibri"/>
                </a:rPr>
                <a:t>--------------------</a:t>
              </a:r>
              <a:r>
                <a:rPr sz="2800" spc="-11" baseline="3034" dirty="0">
                  <a:latin typeface="Calibri"/>
                  <a:cs typeface="Calibri"/>
                </a:rPr>
                <a:t>-</a:t>
              </a:r>
              <a:r>
                <a:rPr sz="2800" baseline="3034" dirty="0">
                  <a:latin typeface="Calibri"/>
                  <a:cs typeface="Calibri"/>
                </a:rPr>
                <a:t>------</a:t>
              </a:r>
              <a:r>
                <a:rPr sz="2800" spc="-11" baseline="3034" dirty="0">
                  <a:latin typeface="Calibri"/>
                  <a:cs typeface="Calibri"/>
                </a:rPr>
                <a:t>-</a:t>
              </a:r>
              <a:r>
                <a:rPr sz="2800" baseline="3034" dirty="0">
                  <a:latin typeface="Calibri"/>
                  <a:cs typeface="Calibri"/>
                </a:rPr>
                <a:t>-----</a:t>
              </a:r>
              <a:r>
                <a:rPr sz="2800" spc="-11" baseline="3034" dirty="0">
                  <a:latin typeface="Calibri"/>
                  <a:cs typeface="Calibri"/>
                </a:rPr>
                <a:t>-</a:t>
              </a:r>
              <a:r>
                <a:rPr sz="2800" baseline="3034" dirty="0">
                  <a:latin typeface="Calibri"/>
                  <a:cs typeface="Calibri"/>
                </a:rPr>
                <a:t>-----</a:t>
              </a:r>
              <a:r>
                <a:rPr sz="2800" spc="-11" baseline="3034" dirty="0">
                  <a:latin typeface="Calibri"/>
                  <a:cs typeface="Calibri"/>
                </a:rPr>
                <a:t>-</a:t>
              </a:r>
              <a:r>
                <a:rPr sz="2800" baseline="3034" dirty="0">
                  <a:latin typeface="Calibri"/>
                  <a:cs typeface="Calibri"/>
                </a:rPr>
                <a:t>-----</a:t>
              </a:r>
              <a:r>
                <a:rPr sz="2800" spc="-11" baseline="3034" dirty="0">
                  <a:latin typeface="Calibri"/>
                  <a:cs typeface="Calibri"/>
                </a:rPr>
                <a:t>-</a:t>
              </a:r>
              <a:r>
                <a:rPr sz="2800" baseline="3034" dirty="0">
                  <a:latin typeface="Calibri"/>
                  <a:cs typeface="Calibri"/>
                </a:rPr>
                <a:t>-----</a:t>
              </a:r>
              <a:r>
                <a:rPr sz="2800" spc="-11" baseline="3034" dirty="0">
                  <a:latin typeface="Calibri"/>
                  <a:cs typeface="Calibri"/>
                </a:rPr>
                <a:t>-</a:t>
              </a:r>
              <a:r>
                <a:rPr sz="2800" baseline="3034" dirty="0">
                  <a:latin typeface="Calibri"/>
                  <a:cs typeface="Calibri"/>
                </a:rPr>
                <a:t>----</a:t>
              </a:r>
              <a:r>
                <a:rPr lang="en-US" sz="2800" baseline="3034" dirty="0">
                  <a:latin typeface="Calibri"/>
                  <a:cs typeface="Calibri"/>
                </a:rPr>
                <a:t>-------------------------------------</a:t>
              </a:r>
              <a:r>
                <a:rPr sz="2800" baseline="3034" dirty="0">
                  <a:latin typeface="Calibri"/>
                  <a:cs typeface="Calibri"/>
                </a:rPr>
                <a:t>-</a:t>
              </a:r>
              <a:endParaRPr sz="2400" dirty="0">
                <a:latin typeface="Calibri"/>
                <a:cs typeface="Calibri"/>
              </a:endParaRPr>
            </a:p>
          </p:txBody>
        </p:sp>
        <p:sp>
          <p:nvSpPr>
            <p:cNvPr id="7" name="object 7"/>
            <p:cNvSpPr txBox="1"/>
            <p:nvPr/>
          </p:nvSpPr>
          <p:spPr>
            <a:xfrm>
              <a:off x="1737893" y="2066734"/>
              <a:ext cx="218447" cy="2865596"/>
            </a:xfrm>
            <a:prstGeom prst="rect">
              <a:avLst/>
            </a:prstGeom>
          </p:spPr>
          <p:txBody>
            <a:bodyPr wrap="square" lIns="0" tIns="0" rIns="0" bIns="0" rtlCol="0">
              <a:noAutofit/>
            </a:bodyPr>
            <a:lstStyle/>
            <a:p>
              <a:pPr marL="9525" marR="25718">
                <a:lnSpc>
                  <a:spcPts val="1451"/>
                </a:lnSpc>
                <a:spcBef>
                  <a:spcPts val="72"/>
                </a:spcBef>
              </a:pPr>
              <a:r>
                <a:rPr lang="en-US" sz="2800" baseline="3034" dirty="0">
                  <a:solidFill>
                    <a:srgbClr val="00B0F0"/>
                  </a:solidFill>
                  <a:latin typeface="Calibri"/>
                  <a:cs typeface="Calibri"/>
                </a:rPr>
                <a:t>1</a:t>
              </a:r>
              <a:endParaRPr lang="en-US" sz="2400" dirty="0">
                <a:solidFill>
                  <a:srgbClr val="00B0F0"/>
                </a:solidFill>
                <a:latin typeface="Calibri"/>
                <a:cs typeface="Calibri"/>
              </a:endParaRPr>
            </a:p>
            <a:p>
              <a:pPr marL="9525" marR="25718">
                <a:lnSpc>
                  <a:spcPts val="1620"/>
                </a:lnSpc>
                <a:spcBef>
                  <a:spcPts val="8"/>
                </a:spcBef>
              </a:pPr>
              <a:r>
                <a:rPr lang="en-US" sz="2800" baseline="1517" dirty="0">
                  <a:solidFill>
                    <a:srgbClr val="FF0000"/>
                  </a:solidFill>
                  <a:latin typeface="Calibri"/>
                  <a:cs typeface="Calibri"/>
                </a:rPr>
                <a:t>2</a:t>
              </a:r>
              <a:endParaRPr lang="en-US" sz="2400" dirty="0">
                <a:solidFill>
                  <a:srgbClr val="FF0000"/>
                </a:solidFill>
                <a:latin typeface="Calibri"/>
                <a:cs typeface="Calibri"/>
              </a:endParaRPr>
            </a:p>
            <a:p>
              <a:pPr marL="9525" marR="25718">
                <a:lnSpc>
                  <a:spcPts val="1620"/>
                </a:lnSpc>
              </a:pPr>
              <a:r>
                <a:rPr lang="en-US" sz="2800" baseline="1517" dirty="0">
                  <a:solidFill>
                    <a:srgbClr val="FF0000"/>
                  </a:solidFill>
                  <a:latin typeface="Calibri"/>
                  <a:cs typeface="Calibri"/>
                </a:rPr>
                <a:t>3</a:t>
              </a:r>
              <a:endParaRPr lang="en-US" sz="2400" dirty="0">
                <a:solidFill>
                  <a:srgbClr val="FF0000"/>
                </a:solidFill>
                <a:latin typeface="Calibri"/>
                <a:cs typeface="Calibri"/>
              </a:endParaRPr>
            </a:p>
            <a:p>
              <a:pPr marL="9525" marR="25718">
                <a:lnSpc>
                  <a:spcPts val="1620"/>
                </a:lnSpc>
              </a:pPr>
              <a:r>
                <a:rPr sz="2800" baseline="1517" dirty="0">
                  <a:latin typeface="Calibri"/>
                  <a:cs typeface="Calibri"/>
                </a:rPr>
                <a:t>4</a:t>
              </a:r>
              <a:endParaRPr sz="2400" dirty="0">
                <a:latin typeface="Calibri"/>
                <a:cs typeface="Calibri"/>
              </a:endParaRPr>
            </a:p>
            <a:p>
              <a:pPr marL="9525" marR="25718">
                <a:lnSpc>
                  <a:spcPts val="1620"/>
                </a:lnSpc>
              </a:pPr>
              <a:r>
                <a:rPr sz="2800" baseline="1517" dirty="0">
                  <a:latin typeface="Calibri"/>
                  <a:cs typeface="Calibri"/>
                </a:rPr>
                <a:t>5</a:t>
              </a:r>
              <a:endParaRPr sz="2400" dirty="0">
                <a:latin typeface="Calibri"/>
                <a:cs typeface="Calibri"/>
              </a:endParaRPr>
            </a:p>
            <a:p>
              <a:pPr marL="9525" marR="25718">
                <a:lnSpc>
                  <a:spcPts val="1620"/>
                </a:lnSpc>
              </a:pPr>
              <a:r>
                <a:rPr sz="2800" baseline="1517" dirty="0">
                  <a:latin typeface="Calibri"/>
                  <a:cs typeface="Calibri"/>
                </a:rPr>
                <a:t>6</a:t>
              </a:r>
              <a:endParaRPr sz="2400" dirty="0">
                <a:latin typeface="Calibri"/>
                <a:cs typeface="Calibri"/>
              </a:endParaRPr>
            </a:p>
            <a:p>
              <a:pPr marL="9525" marR="25718">
                <a:lnSpc>
                  <a:spcPts val="1620"/>
                </a:lnSpc>
              </a:pPr>
              <a:r>
                <a:rPr sz="2800" baseline="1517" dirty="0">
                  <a:latin typeface="Calibri"/>
                  <a:cs typeface="Calibri"/>
                </a:rPr>
                <a:t>7</a:t>
              </a:r>
              <a:endParaRPr sz="2400" dirty="0">
                <a:latin typeface="Calibri"/>
                <a:cs typeface="Calibri"/>
              </a:endParaRPr>
            </a:p>
            <a:p>
              <a:pPr marL="9525" marR="25718">
                <a:lnSpc>
                  <a:spcPts val="1620"/>
                </a:lnSpc>
              </a:pPr>
              <a:r>
                <a:rPr sz="2800" baseline="1517" dirty="0">
                  <a:latin typeface="Calibri"/>
                  <a:cs typeface="Calibri"/>
                </a:rPr>
                <a:t>8</a:t>
              </a:r>
              <a:endParaRPr sz="2400" dirty="0">
                <a:latin typeface="Calibri"/>
                <a:cs typeface="Calibri"/>
              </a:endParaRPr>
            </a:p>
            <a:p>
              <a:pPr marL="9525" marR="25718">
                <a:lnSpc>
                  <a:spcPts val="1620"/>
                </a:lnSpc>
              </a:pPr>
              <a:r>
                <a:rPr sz="2800" baseline="1517" dirty="0">
                  <a:latin typeface="Calibri"/>
                  <a:cs typeface="Calibri"/>
                </a:rPr>
                <a:t>9</a:t>
              </a:r>
              <a:endParaRPr sz="2400" dirty="0">
                <a:latin typeface="Calibri"/>
                <a:cs typeface="Calibri"/>
              </a:endParaRPr>
            </a:p>
            <a:p>
              <a:pPr marL="9525">
                <a:lnSpc>
                  <a:spcPts val="1620"/>
                </a:lnSpc>
              </a:pPr>
              <a:r>
                <a:rPr sz="2800" baseline="1517" dirty="0">
                  <a:latin typeface="Calibri"/>
                  <a:cs typeface="Calibri"/>
                </a:rPr>
                <a:t>10</a:t>
              </a:r>
              <a:endParaRPr sz="2400" dirty="0">
                <a:latin typeface="Calibri"/>
                <a:cs typeface="Calibri"/>
              </a:endParaRPr>
            </a:p>
            <a:p>
              <a:pPr marL="9525">
                <a:lnSpc>
                  <a:spcPts val="1624"/>
                </a:lnSpc>
              </a:pPr>
              <a:r>
                <a:rPr sz="2800" baseline="1517" dirty="0">
                  <a:latin typeface="Calibri"/>
                  <a:cs typeface="Calibri"/>
                </a:rPr>
                <a:t>11</a:t>
              </a:r>
              <a:endParaRPr sz="2400" dirty="0">
                <a:latin typeface="Calibri"/>
                <a:cs typeface="Calibri"/>
              </a:endParaRPr>
            </a:p>
            <a:p>
              <a:pPr marL="9525">
                <a:lnSpc>
                  <a:spcPts val="1620"/>
                </a:lnSpc>
              </a:pPr>
              <a:r>
                <a:rPr sz="2800" baseline="1517" dirty="0">
                  <a:latin typeface="Calibri"/>
                  <a:cs typeface="Calibri"/>
                </a:rPr>
                <a:t>12</a:t>
              </a:r>
              <a:endParaRPr sz="2400" dirty="0">
                <a:latin typeface="Calibri"/>
                <a:cs typeface="Calibri"/>
              </a:endParaRPr>
            </a:p>
            <a:p>
              <a:pPr marL="9525">
                <a:lnSpc>
                  <a:spcPts val="1620"/>
                </a:lnSpc>
              </a:pPr>
              <a:r>
                <a:rPr sz="2800" baseline="1517" dirty="0">
                  <a:latin typeface="Calibri"/>
                  <a:cs typeface="Calibri"/>
                </a:rPr>
                <a:t>13</a:t>
              </a:r>
              <a:endParaRPr sz="2400" dirty="0">
                <a:latin typeface="Calibri"/>
                <a:cs typeface="Calibri"/>
              </a:endParaRPr>
            </a:p>
            <a:p>
              <a:pPr marL="9525">
                <a:lnSpc>
                  <a:spcPts val="1620"/>
                </a:lnSpc>
              </a:pPr>
              <a:r>
                <a:rPr sz="2800" baseline="1517" dirty="0">
                  <a:latin typeface="Calibri"/>
                  <a:cs typeface="Calibri"/>
                </a:rPr>
                <a:t>14</a:t>
              </a:r>
              <a:endParaRPr sz="2400" dirty="0">
                <a:latin typeface="Calibri"/>
                <a:cs typeface="Calibri"/>
              </a:endParaRPr>
            </a:p>
          </p:txBody>
        </p:sp>
        <p:sp>
          <p:nvSpPr>
            <p:cNvPr id="6" name="object 6"/>
            <p:cNvSpPr txBox="1"/>
            <p:nvPr/>
          </p:nvSpPr>
          <p:spPr>
            <a:xfrm>
              <a:off x="3109722" y="2066734"/>
              <a:ext cx="608411" cy="2865596"/>
            </a:xfrm>
            <a:prstGeom prst="rect">
              <a:avLst/>
            </a:prstGeom>
          </p:spPr>
          <p:txBody>
            <a:bodyPr wrap="square" lIns="0" tIns="0" rIns="0" bIns="0" rtlCol="0">
              <a:noAutofit/>
            </a:bodyPr>
            <a:lstStyle/>
            <a:p>
              <a:pPr marL="9525" marR="25717">
                <a:lnSpc>
                  <a:spcPts val="1451"/>
                </a:lnSpc>
                <a:spcBef>
                  <a:spcPts val="72"/>
                </a:spcBef>
              </a:pPr>
              <a:r>
                <a:rPr lang="en-US" sz="2800" baseline="3034" dirty="0">
                  <a:solidFill>
                    <a:srgbClr val="00B0F0"/>
                  </a:solidFill>
                  <a:latin typeface="Calibri"/>
                  <a:cs typeface="Calibri"/>
                </a:rPr>
                <a:t>1</a:t>
              </a:r>
              <a:endParaRPr lang="en-US" sz="2400" dirty="0">
                <a:solidFill>
                  <a:srgbClr val="00B0F0"/>
                </a:solidFill>
                <a:latin typeface="Calibri"/>
                <a:cs typeface="Calibri"/>
              </a:endParaRPr>
            </a:p>
            <a:p>
              <a:pPr marL="9525" marR="25717">
                <a:lnSpc>
                  <a:spcPts val="1620"/>
                </a:lnSpc>
                <a:spcBef>
                  <a:spcPts val="8"/>
                </a:spcBef>
              </a:pPr>
              <a:r>
                <a:rPr lang="en-US" sz="2800" baseline="1517" dirty="0">
                  <a:solidFill>
                    <a:srgbClr val="FF0000"/>
                  </a:solidFill>
                  <a:latin typeface="Calibri"/>
                  <a:cs typeface="Calibri"/>
                </a:rPr>
                <a:t>0</a:t>
              </a:r>
              <a:endParaRPr lang="en-US" sz="2400" dirty="0">
                <a:solidFill>
                  <a:srgbClr val="FF0000"/>
                </a:solidFill>
                <a:latin typeface="Calibri"/>
                <a:cs typeface="Calibri"/>
              </a:endParaRPr>
            </a:p>
            <a:p>
              <a:pPr marL="9525" marR="25717">
                <a:lnSpc>
                  <a:spcPts val="1620"/>
                </a:lnSpc>
              </a:pPr>
              <a:r>
                <a:rPr lang="en-US" sz="2800" baseline="1517" dirty="0">
                  <a:solidFill>
                    <a:srgbClr val="FF0000"/>
                  </a:solidFill>
                  <a:latin typeface="Calibri"/>
                  <a:cs typeface="Calibri"/>
                </a:rPr>
                <a:t>0</a:t>
              </a:r>
              <a:endParaRPr lang="en-US" sz="2400" dirty="0">
                <a:solidFill>
                  <a:srgbClr val="FF0000"/>
                </a:solidFill>
                <a:latin typeface="Calibri"/>
                <a:cs typeface="Calibri"/>
              </a:endParaRPr>
            </a:p>
            <a:p>
              <a:pPr marL="9525" marR="25717">
                <a:lnSpc>
                  <a:spcPts val="1620"/>
                </a:lnSpc>
              </a:pPr>
              <a:r>
                <a:rPr sz="2800" baseline="1517" dirty="0">
                  <a:latin typeface="Calibri"/>
                  <a:cs typeface="Calibri"/>
                </a:rPr>
                <a:t>2</a:t>
              </a:r>
              <a:endParaRPr sz="2400" dirty="0">
                <a:latin typeface="Calibri"/>
                <a:cs typeface="Calibri"/>
              </a:endParaRPr>
            </a:p>
            <a:p>
              <a:pPr marL="9525" marR="25717">
                <a:lnSpc>
                  <a:spcPts val="1620"/>
                </a:lnSpc>
              </a:pPr>
              <a:r>
                <a:rPr sz="2800" baseline="1517" dirty="0">
                  <a:latin typeface="Calibri"/>
                  <a:cs typeface="Calibri"/>
                </a:rPr>
                <a:t>10</a:t>
              </a:r>
              <a:endParaRPr sz="2400" dirty="0">
                <a:latin typeface="Calibri"/>
                <a:cs typeface="Calibri"/>
              </a:endParaRPr>
            </a:p>
            <a:p>
              <a:pPr marL="9525" marR="25717">
                <a:lnSpc>
                  <a:spcPts val="1620"/>
                </a:lnSpc>
              </a:pPr>
              <a:r>
                <a:rPr sz="2800" baseline="1517" dirty="0">
                  <a:latin typeface="Calibri"/>
                  <a:cs typeface="Calibri"/>
                </a:rPr>
                <a:t>4</a:t>
              </a:r>
              <a:endParaRPr sz="2400" dirty="0">
                <a:latin typeface="Calibri"/>
                <a:cs typeface="Calibri"/>
              </a:endParaRPr>
            </a:p>
            <a:p>
              <a:pPr marL="9525" marR="25717">
                <a:lnSpc>
                  <a:spcPts val="1620"/>
                </a:lnSpc>
              </a:pPr>
              <a:r>
                <a:rPr sz="2800" baseline="1517" dirty="0">
                  <a:latin typeface="Calibri"/>
                  <a:cs typeface="Calibri"/>
                </a:rPr>
                <a:t>40</a:t>
              </a:r>
              <a:endParaRPr sz="2400" dirty="0">
                <a:latin typeface="Calibri"/>
                <a:cs typeface="Calibri"/>
              </a:endParaRPr>
            </a:p>
            <a:p>
              <a:pPr marL="9525" marR="25717">
                <a:lnSpc>
                  <a:spcPts val="1620"/>
                </a:lnSpc>
              </a:pPr>
              <a:r>
                <a:rPr sz="2800" baseline="1517" dirty="0">
                  <a:latin typeface="Calibri"/>
                  <a:cs typeface="Calibri"/>
                </a:rPr>
                <a:t>92</a:t>
              </a:r>
              <a:endParaRPr sz="2400" dirty="0">
                <a:latin typeface="Calibri"/>
                <a:cs typeface="Calibri"/>
              </a:endParaRPr>
            </a:p>
            <a:p>
              <a:pPr marL="9525" marR="25717">
                <a:lnSpc>
                  <a:spcPts val="1620"/>
                </a:lnSpc>
              </a:pPr>
              <a:r>
                <a:rPr sz="2800" baseline="1517" dirty="0">
                  <a:latin typeface="Calibri"/>
                  <a:cs typeface="Calibri"/>
                </a:rPr>
                <a:t>352</a:t>
              </a:r>
              <a:endParaRPr sz="2400" dirty="0">
                <a:latin typeface="Calibri"/>
                <a:cs typeface="Calibri"/>
              </a:endParaRPr>
            </a:p>
            <a:p>
              <a:pPr marL="9525" marR="25717">
                <a:lnSpc>
                  <a:spcPts val="1620"/>
                </a:lnSpc>
              </a:pPr>
              <a:r>
                <a:rPr sz="2800" baseline="1517" dirty="0">
                  <a:latin typeface="Calibri"/>
                  <a:cs typeface="Calibri"/>
                </a:rPr>
                <a:t>724</a:t>
              </a:r>
              <a:endParaRPr sz="2400" dirty="0">
                <a:latin typeface="Calibri"/>
                <a:cs typeface="Calibri"/>
              </a:endParaRPr>
            </a:p>
            <a:p>
              <a:pPr marL="9525" marR="25717">
                <a:lnSpc>
                  <a:spcPts val="1624"/>
                </a:lnSpc>
              </a:pPr>
              <a:r>
                <a:rPr sz="2800" baseline="1517" dirty="0">
                  <a:latin typeface="Calibri"/>
                  <a:cs typeface="Calibri"/>
                </a:rPr>
                <a:t>2</a:t>
              </a:r>
              <a:r>
                <a:rPr sz="2800" spc="-3" baseline="1517" dirty="0">
                  <a:latin typeface="Calibri"/>
                  <a:cs typeface="Calibri"/>
                </a:rPr>
                <a:t>,</a:t>
              </a:r>
              <a:r>
                <a:rPr sz="2800" baseline="1517" dirty="0">
                  <a:latin typeface="Calibri"/>
                  <a:cs typeface="Calibri"/>
                </a:rPr>
                <a:t>680</a:t>
              </a:r>
              <a:endParaRPr sz="2400" dirty="0">
                <a:latin typeface="Calibri"/>
                <a:cs typeface="Calibri"/>
              </a:endParaRPr>
            </a:p>
            <a:p>
              <a:pPr marL="9525" marR="25717">
                <a:lnSpc>
                  <a:spcPts val="1620"/>
                </a:lnSpc>
              </a:pPr>
              <a:r>
                <a:rPr sz="2800" baseline="1517" dirty="0">
                  <a:latin typeface="Calibri"/>
                  <a:cs typeface="Calibri"/>
                </a:rPr>
                <a:t>14</a:t>
              </a:r>
              <a:r>
                <a:rPr sz="2800" spc="-3" baseline="1517" dirty="0">
                  <a:latin typeface="Calibri"/>
                  <a:cs typeface="Calibri"/>
                </a:rPr>
                <a:t>,</a:t>
              </a:r>
              <a:r>
                <a:rPr sz="2800" baseline="1517" dirty="0">
                  <a:latin typeface="Calibri"/>
                  <a:cs typeface="Calibri"/>
                </a:rPr>
                <a:t>200</a:t>
              </a:r>
              <a:endParaRPr sz="2400" dirty="0">
                <a:latin typeface="Calibri"/>
                <a:cs typeface="Calibri"/>
              </a:endParaRPr>
            </a:p>
            <a:p>
              <a:pPr marL="9525" marR="25717">
                <a:lnSpc>
                  <a:spcPts val="1620"/>
                </a:lnSpc>
              </a:pPr>
              <a:r>
                <a:rPr sz="2800" baseline="1517" dirty="0">
                  <a:latin typeface="Calibri"/>
                  <a:cs typeface="Calibri"/>
                </a:rPr>
                <a:t>73</a:t>
              </a:r>
              <a:r>
                <a:rPr sz="2800" spc="-3" baseline="1517" dirty="0">
                  <a:latin typeface="Calibri"/>
                  <a:cs typeface="Calibri"/>
                </a:rPr>
                <a:t>,</a:t>
              </a:r>
              <a:r>
                <a:rPr sz="2800" baseline="1517" dirty="0">
                  <a:latin typeface="Calibri"/>
                  <a:cs typeface="Calibri"/>
                </a:rPr>
                <a:t>712</a:t>
              </a:r>
              <a:endParaRPr sz="2400" dirty="0">
                <a:latin typeface="Calibri"/>
                <a:cs typeface="Calibri"/>
              </a:endParaRPr>
            </a:p>
            <a:p>
              <a:pPr marL="9525">
                <a:lnSpc>
                  <a:spcPts val="1620"/>
                </a:lnSpc>
              </a:pPr>
              <a:r>
                <a:rPr sz="2800" baseline="1517" dirty="0">
                  <a:latin typeface="Calibri"/>
                  <a:cs typeface="Calibri"/>
                </a:rPr>
                <a:t>365</a:t>
              </a:r>
              <a:r>
                <a:rPr sz="2800" spc="-3" baseline="1517" dirty="0">
                  <a:latin typeface="Calibri"/>
                  <a:cs typeface="Calibri"/>
                </a:rPr>
                <a:t>,</a:t>
              </a:r>
              <a:r>
                <a:rPr sz="2800" baseline="1517" dirty="0">
                  <a:latin typeface="Calibri"/>
                  <a:cs typeface="Calibri"/>
                </a:rPr>
                <a:t>596</a:t>
              </a:r>
              <a:endParaRPr sz="2400" dirty="0">
                <a:latin typeface="Calibri"/>
                <a:cs typeface="Calibri"/>
              </a:endParaRPr>
            </a:p>
          </p:txBody>
        </p:sp>
        <p:sp>
          <p:nvSpPr>
            <p:cNvPr id="5" name="object 5"/>
            <p:cNvSpPr txBox="1"/>
            <p:nvPr/>
          </p:nvSpPr>
          <p:spPr>
            <a:xfrm>
              <a:off x="4481512" y="2066734"/>
              <a:ext cx="521486" cy="2865596"/>
            </a:xfrm>
            <a:prstGeom prst="rect">
              <a:avLst/>
            </a:prstGeom>
          </p:spPr>
          <p:txBody>
            <a:bodyPr wrap="square" lIns="0" tIns="0" rIns="0" bIns="0" rtlCol="0">
              <a:noAutofit/>
            </a:bodyPr>
            <a:lstStyle/>
            <a:p>
              <a:pPr marL="9525" marR="25717">
                <a:lnSpc>
                  <a:spcPts val="1451"/>
                </a:lnSpc>
                <a:spcBef>
                  <a:spcPts val="72"/>
                </a:spcBef>
              </a:pPr>
              <a:r>
                <a:rPr sz="2800" baseline="3034" dirty="0">
                  <a:solidFill>
                    <a:srgbClr val="00B0F0"/>
                  </a:solidFill>
                  <a:latin typeface="Calibri"/>
                  <a:cs typeface="Calibri"/>
                </a:rPr>
                <a:t>1</a:t>
              </a:r>
              <a:endParaRPr sz="2400" dirty="0">
                <a:solidFill>
                  <a:srgbClr val="00B0F0"/>
                </a:solidFill>
                <a:latin typeface="Calibri"/>
                <a:cs typeface="Calibri"/>
              </a:endParaRPr>
            </a:p>
            <a:p>
              <a:pPr marL="9525" marR="25717">
                <a:lnSpc>
                  <a:spcPts val="1620"/>
                </a:lnSpc>
                <a:spcBef>
                  <a:spcPts val="8"/>
                </a:spcBef>
              </a:pPr>
              <a:r>
                <a:rPr sz="2800" baseline="1517" dirty="0">
                  <a:solidFill>
                    <a:srgbClr val="FF0000"/>
                  </a:solidFill>
                  <a:latin typeface="Calibri"/>
                  <a:cs typeface="Calibri"/>
                </a:rPr>
                <a:t>0</a:t>
              </a:r>
              <a:endParaRPr sz="2400" dirty="0">
                <a:solidFill>
                  <a:srgbClr val="FF0000"/>
                </a:solidFill>
                <a:latin typeface="Calibri"/>
                <a:cs typeface="Calibri"/>
              </a:endParaRPr>
            </a:p>
            <a:p>
              <a:pPr marL="9525" marR="25717">
                <a:lnSpc>
                  <a:spcPts val="1620"/>
                </a:lnSpc>
              </a:pPr>
              <a:r>
                <a:rPr sz="2800" baseline="1517" dirty="0">
                  <a:solidFill>
                    <a:srgbClr val="FF0000"/>
                  </a:solidFill>
                  <a:latin typeface="Calibri"/>
                  <a:cs typeface="Calibri"/>
                </a:rPr>
                <a:t>0</a:t>
              </a:r>
              <a:endParaRPr sz="2400" dirty="0">
                <a:solidFill>
                  <a:srgbClr val="FF0000"/>
                </a:solidFill>
                <a:latin typeface="Calibri"/>
                <a:cs typeface="Calibri"/>
              </a:endParaRPr>
            </a:p>
            <a:p>
              <a:pPr marL="9525" marR="25717">
                <a:lnSpc>
                  <a:spcPts val="1620"/>
                </a:lnSpc>
              </a:pPr>
              <a:r>
                <a:rPr sz="2800" baseline="1517" dirty="0">
                  <a:latin typeface="Calibri"/>
                  <a:cs typeface="Calibri"/>
                </a:rPr>
                <a:t>1</a:t>
              </a:r>
              <a:endParaRPr sz="2400" dirty="0">
                <a:latin typeface="Calibri"/>
                <a:cs typeface="Calibri"/>
              </a:endParaRPr>
            </a:p>
            <a:p>
              <a:pPr marL="9525" marR="25717">
                <a:lnSpc>
                  <a:spcPts val="1620"/>
                </a:lnSpc>
              </a:pPr>
              <a:r>
                <a:rPr sz="2800" baseline="1517" dirty="0">
                  <a:latin typeface="Calibri"/>
                  <a:cs typeface="Calibri"/>
                </a:rPr>
                <a:t>2</a:t>
              </a:r>
              <a:endParaRPr sz="2400" dirty="0">
                <a:latin typeface="Calibri"/>
                <a:cs typeface="Calibri"/>
              </a:endParaRPr>
            </a:p>
            <a:p>
              <a:pPr marL="9525" marR="25717">
                <a:lnSpc>
                  <a:spcPts val="1620"/>
                </a:lnSpc>
              </a:pPr>
              <a:r>
                <a:rPr sz="2800" baseline="1517" dirty="0">
                  <a:latin typeface="Calibri"/>
                  <a:cs typeface="Calibri"/>
                </a:rPr>
                <a:t>1</a:t>
              </a:r>
              <a:endParaRPr sz="2400" dirty="0">
                <a:latin typeface="Calibri"/>
                <a:cs typeface="Calibri"/>
              </a:endParaRPr>
            </a:p>
            <a:p>
              <a:pPr marL="9525" marR="25717">
                <a:lnSpc>
                  <a:spcPts val="1620"/>
                </a:lnSpc>
              </a:pPr>
              <a:r>
                <a:rPr sz="2800" baseline="1517" dirty="0">
                  <a:latin typeface="Calibri"/>
                  <a:cs typeface="Calibri"/>
                </a:rPr>
                <a:t>6</a:t>
              </a:r>
              <a:endParaRPr sz="2400" dirty="0">
                <a:latin typeface="Calibri"/>
                <a:cs typeface="Calibri"/>
              </a:endParaRPr>
            </a:p>
            <a:p>
              <a:pPr marL="9525" marR="25717">
                <a:lnSpc>
                  <a:spcPts val="1620"/>
                </a:lnSpc>
              </a:pPr>
              <a:r>
                <a:rPr sz="2800" baseline="1517" dirty="0">
                  <a:latin typeface="Calibri"/>
                  <a:cs typeface="Calibri"/>
                </a:rPr>
                <a:t>12</a:t>
              </a:r>
              <a:endParaRPr sz="2400" dirty="0">
                <a:latin typeface="Calibri"/>
                <a:cs typeface="Calibri"/>
              </a:endParaRPr>
            </a:p>
            <a:p>
              <a:pPr marL="9525" marR="25717">
                <a:lnSpc>
                  <a:spcPts val="1620"/>
                </a:lnSpc>
              </a:pPr>
              <a:r>
                <a:rPr sz="2800" baseline="1517" dirty="0">
                  <a:latin typeface="Calibri"/>
                  <a:cs typeface="Calibri"/>
                </a:rPr>
                <a:t>46</a:t>
              </a:r>
              <a:endParaRPr sz="2400" dirty="0">
                <a:latin typeface="Calibri"/>
                <a:cs typeface="Calibri"/>
              </a:endParaRPr>
            </a:p>
            <a:p>
              <a:pPr marL="9525" marR="25717">
                <a:lnSpc>
                  <a:spcPts val="1620"/>
                </a:lnSpc>
              </a:pPr>
              <a:r>
                <a:rPr sz="2800" baseline="1517" dirty="0">
                  <a:latin typeface="Calibri"/>
                  <a:cs typeface="Calibri"/>
                </a:rPr>
                <a:t>92</a:t>
              </a:r>
              <a:endParaRPr sz="2400" dirty="0">
                <a:latin typeface="Calibri"/>
                <a:cs typeface="Calibri"/>
              </a:endParaRPr>
            </a:p>
            <a:p>
              <a:pPr marL="9525" marR="25717">
                <a:lnSpc>
                  <a:spcPts val="1624"/>
                </a:lnSpc>
              </a:pPr>
              <a:r>
                <a:rPr sz="2800" baseline="1517" dirty="0">
                  <a:latin typeface="Calibri"/>
                  <a:cs typeface="Calibri"/>
                </a:rPr>
                <a:t>341</a:t>
              </a:r>
              <a:endParaRPr sz="2400" dirty="0">
                <a:latin typeface="Calibri"/>
                <a:cs typeface="Calibri"/>
              </a:endParaRPr>
            </a:p>
            <a:p>
              <a:pPr marL="9525" marR="25717">
                <a:lnSpc>
                  <a:spcPts val="1620"/>
                </a:lnSpc>
              </a:pPr>
              <a:r>
                <a:rPr sz="2800" baseline="1517" dirty="0">
                  <a:latin typeface="Calibri"/>
                  <a:cs typeface="Calibri"/>
                </a:rPr>
                <a:t>1</a:t>
              </a:r>
              <a:r>
                <a:rPr sz="2800" spc="-3" baseline="1517" dirty="0">
                  <a:latin typeface="Calibri"/>
                  <a:cs typeface="Calibri"/>
                </a:rPr>
                <a:t>,</a:t>
              </a:r>
              <a:r>
                <a:rPr sz="2800" baseline="1517" dirty="0">
                  <a:latin typeface="Calibri"/>
                  <a:cs typeface="Calibri"/>
                </a:rPr>
                <a:t>787</a:t>
              </a:r>
              <a:endParaRPr sz="2400" dirty="0">
                <a:latin typeface="Calibri"/>
                <a:cs typeface="Calibri"/>
              </a:endParaRPr>
            </a:p>
            <a:p>
              <a:pPr marL="9525" marR="25717">
                <a:lnSpc>
                  <a:spcPts val="1620"/>
                </a:lnSpc>
              </a:pPr>
              <a:r>
                <a:rPr sz="2800" baseline="1517" dirty="0">
                  <a:latin typeface="Calibri"/>
                  <a:cs typeface="Calibri"/>
                </a:rPr>
                <a:t>9</a:t>
              </a:r>
              <a:r>
                <a:rPr sz="2800" spc="-3" baseline="1517" dirty="0">
                  <a:latin typeface="Calibri"/>
                  <a:cs typeface="Calibri"/>
                </a:rPr>
                <a:t>,</a:t>
              </a:r>
              <a:r>
                <a:rPr sz="2800" baseline="1517" dirty="0">
                  <a:latin typeface="Calibri"/>
                  <a:cs typeface="Calibri"/>
                </a:rPr>
                <a:t>233</a:t>
              </a:r>
              <a:endParaRPr sz="2400" dirty="0">
                <a:latin typeface="Calibri"/>
                <a:cs typeface="Calibri"/>
              </a:endParaRPr>
            </a:p>
            <a:p>
              <a:pPr marL="9525">
                <a:lnSpc>
                  <a:spcPts val="1620"/>
                </a:lnSpc>
              </a:pPr>
              <a:r>
                <a:rPr sz="2800" baseline="1517" dirty="0">
                  <a:latin typeface="Calibri"/>
                  <a:cs typeface="Calibri"/>
                </a:rPr>
                <a:t>45</a:t>
              </a:r>
              <a:r>
                <a:rPr sz="2800" spc="-3" baseline="1517" dirty="0">
                  <a:latin typeface="Calibri"/>
                  <a:cs typeface="Calibri"/>
                </a:rPr>
                <a:t>,</a:t>
              </a:r>
              <a:r>
                <a:rPr sz="2800" baseline="1517" dirty="0">
                  <a:latin typeface="Calibri"/>
                  <a:cs typeface="Calibri"/>
                </a:rPr>
                <a:t>752</a:t>
              </a:r>
              <a:endParaRPr sz="2400" dirty="0">
                <a:latin typeface="Calibri"/>
                <a:cs typeface="Calibri"/>
              </a:endParaRPr>
            </a:p>
          </p:txBody>
        </p:sp>
        <p:sp>
          <p:nvSpPr>
            <p:cNvPr id="4" name="object 4"/>
            <p:cNvSpPr txBox="1"/>
            <p:nvPr/>
          </p:nvSpPr>
          <p:spPr>
            <a:xfrm>
              <a:off x="5853400" y="2066736"/>
              <a:ext cx="255251" cy="2659856"/>
            </a:xfrm>
            <a:prstGeom prst="rect">
              <a:avLst/>
            </a:prstGeom>
          </p:spPr>
          <p:txBody>
            <a:bodyPr wrap="square" lIns="0" tIns="0" rIns="0" bIns="0" rtlCol="0">
              <a:noAutofit/>
            </a:bodyPr>
            <a:lstStyle/>
            <a:p>
              <a:pPr marL="9525" marR="143">
                <a:lnSpc>
                  <a:spcPts val="1451"/>
                </a:lnSpc>
                <a:spcBef>
                  <a:spcPts val="72"/>
                </a:spcBef>
              </a:pPr>
              <a:r>
                <a:rPr sz="2800" baseline="3034" dirty="0">
                  <a:solidFill>
                    <a:srgbClr val="00B0F0"/>
                  </a:solidFill>
                  <a:latin typeface="Calibri"/>
                  <a:cs typeface="Calibri"/>
                </a:rPr>
                <a:t>&lt;</a:t>
              </a:r>
              <a:r>
                <a:rPr sz="2800" spc="-3" baseline="3034" dirty="0">
                  <a:solidFill>
                    <a:srgbClr val="00B0F0"/>
                  </a:solidFill>
                  <a:latin typeface="Calibri"/>
                  <a:cs typeface="Calibri"/>
                </a:rPr>
                <a:t> </a:t>
              </a:r>
              <a:r>
                <a:rPr sz="2800" baseline="3034" dirty="0">
                  <a:solidFill>
                    <a:srgbClr val="00B0F0"/>
                  </a:solidFill>
                  <a:latin typeface="Calibri"/>
                  <a:cs typeface="Calibri"/>
                </a:rPr>
                <a:t>0</a:t>
              </a:r>
              <a:endParaRPr sz="2400" dirty="0">
                <a:solidFill>
                  <a:srgbClr val="00B0F0"/>
                </a:solidFill>
                <a:latin typeface="Calibri"/>
                <a:cs typeface="Calibri"/>
              </a:endParaRPr>
            </a:p>
            <a:p>
              <a:pPr marL="9525" marR="143">
                <a:lnSpc>
                  <a:spcPts val="1620"/>
                </a:lnSpc>
                <a:spcBef>
                  <a:spcPts val="8"/>
                </a:spcBef>
              </a:pPr>
              <a:r>
                <a:rPr sz="2800" baseline="1517" dirty="0">
                  <a:solidFill>
                    <a:srgbClr val="FF0000"/>
                  </a:solidFill>
                  <a:latin typeface="Calibri"/>
                  <a:cs typeface="Calibri"/>
                </a:rPr>
                <a:t>&lt;</a:t>
              </a:r>
              <a:r>
                <a:rPr sz="2800" spc="-3" baseline="1517" dirty="0">
                  <a:solidFill>
                    <a:srgbClr val="FF0000"/>
                  </a:solidFill>
                  <a:latin typeface="Calibri"/>
                  <a:cs typeface="Calibri"/>
                </a:rPr>
                <a:t> </a:t>
              </a:r>
              <a:r>
                <a:rPr sz="2800" baseline="1517" dirty="0">
                  <a:solidFill>
                    <a:srgbClr val="FF0000"/>
                  </a:solidFill>
                  <a:latin typeface="Calibri"/>
                  <a:cs typeface="Calibri"/>
                </a:rPr>
                <a:t>0</a:t>
              </a:r>
              <a:endParaRPr sz="2400" dirty="0">
                <a:solidFill>
                  <a:srgbClr val="FF0000"/>
                </a:solidFill>
                <a:latin typeface="Calibri"/>
                <a:cs typeface="Calibri"/>
              </a:endParaRPr>
            </a:p>
            <a:p>
              <a:pPr marL="9525" marR="143">
                <a:lnSpc>
                  <a:spcPts val="1620"/>
                </a:lnSpc>
              </a:pPr>
              <a:r>
                <a:rPr sz="2800" baseline="1517" dirty="0">
                  <a:solidFill>
                    <a:srgbClr val="FF0000"/>
                  </a:solidFill>
                  <a:latin typeface="Calibri"/>
                  <a:cs typeface="Calibri"/>
                </a:rPr>
                <a:t>&lt;</a:t>
              </a:r>
              <a:r>
                <a:rPr sz="2800" spc="-3" baseline="1517" dirty="0">
                  <a:solidFill>
                    <a:srgbClr val="FF0000"/>
                  </a:solidFill>
                  <a:latin typeface="Calibri"/>
                  <a:cs typeface="Calibri"/>
                </a:rPr>
                <a:t> </a:t>
              </a:r>
              <a:r>
                <a:rPr sz="2800" baseline="1517" dirty="0">
                  <a:solidFill>
                    <a:srgbClr val="FF0000"/>
                  </a:solidFill>
                  <a:latin typeface="Calibri"/>
                  <a:cs typeface="Calibri"/>
                </a:rPr>
                <a:t>0</a:t>
              </a:r>
              <a:endParaRPr sz="2400" dirty="0">
                <a:solidFill>
                  <a:srgbClr val="FF0000"/>
                </a:solidFill>
                <a:latin typeface="Calibri"/>
                <a:cs typeface="Calibri"/>
              </a:endParaRPr>
            </a:p>
            <a:p>
              <a:pPr marL="9525" marR="143">
                <a:lnSpc>
                  <a:spcPts val="1620"/>
                </a:lnSpc>
              </a:pPr>
              <a:r>
                <a:rPr sz="2800" baseline="1517" dirty="0">
                  <a:latin typeface="Calibri"/>
                  <a:cs typeface="Calibri"/>
                </a:rPr>
                <a:t>&lt;</a:t>
              </a:r>
              <a:r>
                <a:rPr sz="2800" spc="-3" baseline="1517" dirty="0">
                  <a:latin typeface="Calibri"/>
                  <a:cs typeface="Calibri"/>
                </a:rPr>
                <a:t> </a:t>
              </a:r>
              <a:r>
                <a:rPr sz="2800" baseline="1517" dirty="0">
                  <a:latin typeface="Calibri"/>
                  <a:cs typeface="Calibri"/>
                </a:rPr>
                <a:t>0</a:t>
              </a:r>
              <a:endParaRPr sz="2400" dirty="0">
                <a:latin typeface="Calibri"/>
                <a:cs typeface="Calibri"/>
              </a:endParaRPr>
            </a:p>
            <a:p>
              <a:pPr marL="9525">
                <a:lnSpc>
                  <a:spcPts val="1620"/>
                </a:lnSpc>
              </a:pPr>
              <a:r>
                <a:rPr sz="2800" baseline="1517" dirty="0">
                  <a:latin typeface="Calibri"/>
                  <a:cs typeface="Calibri"/>
                </a:rPr>
                <a:t>&lt;</a:t>
              </a:r>
              <a:r>
                <a:rPr sz="2800" spc="-7" baseline="1517" dirty="0">
                  <a:latin typeface="Calibri"/>
                  <a:cs typeface="Calibri"/>
                </a:rPr>
                <a:t> </a:t>
              </a:r>
              <a:r>
                <a:rPr sz="2800" baseline="1517" dirty="0">
                  <a:latin typeface="Calibri"/>
                  <a:cs typeface="Calibri"/>
                </a:rPr>
                <a:t>0</a:t>
              </a:r>
              <a:endParaRPr sz="2400" dirty="0">
                <a:latin typeface="Calibri"/>
                <a:cs typeface="Calibri"/>
              </a:endParaRPr>
            </a:p>
            <a:p>
              <a:pPr marL="9525" marR="143">
                <a:lnSpc>
                  <a:spcPts val="1620"/>
                </a:lnSpc>
              </a:pPr>
              <a:r>
                <a:rPr sz="2800" baseline="1517" dirty="0">
                  <a:latin typeface="Calibri"/>
                  <a:cs typeface="Calibri"/>
                </a:rPr>
                <a:t>&lt;</a:t>
              </a:r>
              <a:r>
                <a:rPr sz="2800" spc="-3" baseline="1517" dirty="0">
                  <a:latin typeface="Calibri"/>
                  <a:cs typeface="Calibri"/>
                </a:rPr>
                <a:t> </a:t>
              </a:r>
              <a:r>
                <a:rPr sz="2800" baseline="1517" dirty="0">
                  <a:latin typeface="Calibri"/>
                  <a:cs typeface="Calibri"/>
                </a:rPr>
                <a:t>0</a:t>
              </a:r>
              <a:endParaRPr sz="2400" dirty="0">
                <a:latin typeface="Calibri"/>
                <a:cs typeface="Calibri"/>
              </a:endParaRPr>
            </a:p>
            <a:p>
              <a:pPr marL="9525" marR="143">
                <a:lnSpc>
                  <a:spcPts val="1620"/>
                </a:lnSpc>
              </a:pPr>
              <a:r>
                <a:rPr sz="2800" baseline="1517" dirty="0">
                  <a:latin typeface="Calibri"/>
                  <a:cs typeface="Calibri"/>
                </a:rPr>
                <a:t>&lt;</a:t>
              </a:r>
              <a:r>
                <a:rPr sz="2800" spc="-3" baseline="1517" dirty="0">
                  <a:latin typeface="Calibri"/>
                  <a:cs typeface="Calibri"/>
                </a:rPr>
                <a:t> </a:t>
              </a:r>
              <a:r>
                <a:rPr sz="2800" baseline="1517" dirty="0">
                  <a:latin typeface="Calibri"/>
                  <a:cs typeface="Calibri"/>
                </a:rPr>
                <a:t>0</a:t>
              </a:r>
              <a:endParaRPr sz="2400" dirty="0">
                <a:latin typeface="Calibri"/>
                <a:cs typeface="Calibri"/>
              </a:endParaRPr>
            </a:p>
            <a:p>
              <a:pPr marL="9525" marR="143">
                <a:lnSpc>
                  <a:spcPts val="1620"/>
                </a:lnSpc>
              </a:pPr>
              <a:r>
                <a:rPr sz="2800" baseline="1517" dirty="0">
                  <a:latin typeface="Calibri"/>
                  <a:cs typeface="Calibri"/>
                </a:rPr>
                <a:t>&lt;</a:t>
              </a:r>
              <a:r>
                <a:rPr sz="2800" spc="-3" baseline="1517" dirty="0">
                  <a:latin typeface="Calibri"/>
                  <a:cs typeface="Calibri"/>
                </a:rPr>
                <a:t> </a:t>
              </a:r>
              <a:r>
                <a:rPr sz="2800" baseline="1517" dirty="0">
                  <a:latin typeface="Calibri"/>
                  <a:cs typeface="Calibri"/>
                </a:rPr>
                <a:t>0</a:t>
              </a:r>
              <a:endParaRPr sz="2400" dirty="0">
                <a:latin typeface="Calibri"/>
                <a:cs typeface="Calibri"/>
              </a:endParaRPr>
            </a:p>
            <a:p>
              <a:pPr marL="9525" marR="143">
                <a:lnSpc>
                  <a:spcPts val="1620"/>
                </a:lnSpc>
              </a:pPr>
              <a:r>
                <a:rPr sz="2800" baseline="1517" dirty="0">
                  <a:latin typeface="Calibri"/>
                  <a:cs typeface="Calibri"/>
                </a:rPr>
                <a:t>&lt;</a:t>
              </a:r>
              <a:r>
                <a:rPr sz="2800" spc="-3" baseline="1517" dirty="0">
                  <a:latin typeface="Calibri"/>
                  <a:cs typeface="Calibri"/>
                </a:rPr>
                <a:t> </a:t>
              </a:r>
              <a:r>
                <a:rPr sz="2800" baseline="1517" dirty="0">
                  <a:latin typeface="Calibri"/>
                  <a:cs typeface="Calibri"/>
                </a:rPr>
                <a:t>0</a:t>
              </a:r>
              <a:endParaRPr sz="2400" dirty="0">
                <a:latin typeface="Calibri"/>
                <a:cs typeface="Calibri"/>
              </a:endParaRPr>
            </a:p>
            <a:p>
              <a:pPr marL="9525" marR="143">
                <a:lnSpc>
                  <a:spcPts val="1620"/>
                </a:lnSpc>
              </a:pPr>
              <a:r>
                <a:rPr sz="2800" baseline="1517" dirty="0">
                  <a:latin typeface="Calibri"/>
                  <a:cs typeface="Calibri"/>
                </a:rPr>
                <a:t>&lt;</a:t>
              </a:r>
              <a:r>
                <a:rPr sz="2800" spc="-3" baseline="1517" dirty="0">
                  <a:latin typeface="Calibri"/>
                  <a:cs typeface="Calibri"/>
                </a:rPr>
                <a:t> </a:t>
              </a:r>
              <a:r>
                <a:rPr sz="2800" baseline="1517" dirty="0">
                  <a:latin typeface="Calibri"/>
                  <a:cs typeface="Calibri"/>
                </a:rPr>
                <a:t>0</a:t>
              </a:r>
              <a:endParaRPr sz="2400" dirty="0">
                <a:latin typeface="Calibri"/>
                <a:cs typeface="Calibri"/>
              </a:endParaRPr>
            </a:p>
            <a:p>
              <a:pPr marL="9525" marR="143">
                <a:lnSpc>
                  <a:spcPts val="1624"/>
                </a:lnSpc>
              </a:pPr>
              <a:r>
                <a:rPr sz="2800" baseline="1517" dirty="0">
                  <a:latin typeface="Calibri"/>
                  <a:cs typeface="Calibri"/>
                </a:rPr>
                <a:t>&lt;</a:t>
              </a:r>
              <a:r>
                <a:rPr sz="2800" spc="-3" baseline="1517" dirty="0">
                  <a:latin typeface="Calibri"/>
                  <a:cs typeface="Calibri"/>
                </a:rPr>
                <a:t> </a:t>
              </a:r>
              <a:r>
                <a:rPr sz="2800" baseline="1517" dirty="0">
                  <a:latin typeface="Calibri"/>
                  <a:cs typeface="Calibri"/>
                </a:rPr>
                <a:t>0</a:t>
              </a:r>
              <a:endParaRPr sz="2400" dirty="0">
                <a:latin typeface="Calibri"/>
                <a:cs typeface="Calibri"/>
              </a:endParaRPr>
            </a:p>
            <a:p>
              <a:pPr marL="9525" marR="143">
                <a:lnSpc>
                  <a:spcPts val="1620"/>
                </a:lnSpc>
              </a:pPr>
              <a:r>
                <a:rPr sz="2800" baseline="1517" dirty="0">
                  <a:latin typeface="Calibri"/>
                  <a:cs typeface="Calibri"/>
                </a:rPr>
                <a:t>&lt;</a:t>
              </a:r>
              <a:r>
                <a:rPr sz="2800" spc="-3" baseline="1517" dirty="0">
                  <a:latin typeface="Calibri"/>
                  <a:cs typeface="Calibri"/>
                </a:rPr>
                <a:t> </a:t>
              </a:r>
              <a:r>
                <a:rPr sz="2800" baseline="1517" dirty="0">
                  <a:latin typeface="Calibri"/>
                  <a:cs typeface="Calibri"/>
                </a:rPr>
                <a:t>0</a:t>
              </a:r>
              <a:endParaRPr sz="2400" dirty="0">
                <a:latin typeface="Calibri"/>
                <a:cs typeface="Calibri"/>
              </a:endParaRPr>
            </a:p>
            <a:p>
              <a:pPr marL="9525" marR="143">
                <a:lnSpc>
                  <a:spcPts val="1620"/>
                </a:lnSpc>
              </a:pPr>
              <a:r>
                <a:rPr sz="2800" baseline="1517" dirty="0">
                  <a:latin typeface="Calibri"/>
                  <a:cs typeface="Calibri"/>
                </a:rPr>
                <a:t>&lt;</a:t>
              </a:r>
              <a:r>
                <a:rPr sz="2800" spc="-3" baseline="1517" dirty="0">
                  <a:latin typeface="Calibri"/>
                  <a:cs typeface="Calibri"/>
                </a:rPr>
                <a:t> </a:t>
              </a:r>
              <a:r>
                <a:rPr sz="2800" baseline="1517" dirty="0">
                  <a:latin typeface="Calibri"/>
                  <a:cs typeface="Calibri"/>
                </a:rPr>
                <a:t>0</a:t>
              </a:r>
              <a:endParaRPr sz="2400" dirty="0">
                <a:latin typeface="Calibri"/>
                <a:cs typeface="Calibri"/>
              </a:endParaRPr>
            </a:p>
          </p:txBody>
        </p:sp>
        <p:sp>
          <p:nvSpPr>
            <p:cNvPr id="3" name="object 3"/>
            <p:cNvSpPr txBox="1"/>
            <p:nvPr/>
          </p:nvSpPr>
          <p:spPr>
            <a:xfrm>
              <a:off x="6103535" y="2066736"/>
              <a:ext cx="606746" cy="2659856"/>
            </a:xfrm>
            <a:prstGeom prst="rect">
              <a:avLst/>
            </a:prstGeom>
          </p:spPr>
          <p:txBody>
            <a:bodyPr wrap="square" lIns="0" tIns="0" rIns="0" bIns="0" rtlCol="0">
              <a:noAutofit/>
            </a:bodyPr>
            <a:lstStyle/>
            <a:p>
              <a:pPr marL="9535" marR="601">
                <a:lnSpc>
                  <a:spcPts val="1451"/>
                </a:lnSpc>
                <a:spcBef>
                  <a:spcPts val="72"/>
                </a:spcBef>
              </a:pPr>
              <a:r>
                <a:rPr sz="2800" baseline="3034" dirty="0">
                  <a:solidFill>
                    <a:srgbClr val="00B0F0"/>
                  </a:solidFill>
                  <a:latin typeface="Calibri"/>
                  <a:cs typeface="Calibri"/>
                </a:rPr>
                <a:t>s</a:t>
              </a:r>
              <a:r>
                <a:rPr sz="2800" spc="3" baseline="3034" dirty="0">
                  <a:solidFill>
                    <a:srgbClr val="00B0F0"/>
                  </a:solidFill>
                  <a:latin typeface="Calibri"/>
                  <a:cs typeface="Calibri"/>
                </a:rPr>
                <a:t>e</a:t>
              </a:r>
              <a:r>
                <a:rPr sz="2800" spc="-14" baseline="3034" dirty="0">
                  <a:solidFill>
                    <a:srgbClr val="00B0F0"/>
                  </a:solidFill>
                  <a:latin typeface="Calibri"/>
                  <a:cs typeface="Calibri"/>
                </a:rPr>
                <a:t>c</a:t>
              </a:r>
              <a:r>
                <a:rPr sz="2800" baseline="3034" dirty="0">
                  <a:solidFill>
                    <a:srgbClr val="00B0F0"/>
                  </a:solidFill>
                  <a:latin typeface="Calibri"/>
                  <a:cs typeface="Calibri"/>
                </a:rPr>
                <a:t>onds</a:t>
              </a:r>
              <a:endParaRPr sz="2400" dirty="0">
                <a:solidFill>
                  <a:srgbClr val="00B0F0"/>
                </a:solidFill>
                <a:latin typeface="Calibri"/>
                <a:cs typeface="Calibri"/>
              </a:endParaRPr>
            </a:p>
            <a:p>
              <a:pPr marL="9535" marR="601">
                <a:lnSpc>
                  <a:spcPts val="1620"/>
                </a:lnSpc>
                <a:spcBef>
                  <a:spcPts val="8"/>
                </a:spcBef>
              </a:pPr>
              <a:r>
                <a:rPr sz="2800" baseline="1517" dirty="0">
                  <a:solidFill>
                    <a:srgbClr val="FF0000"/>
                  </a:solidFill>
                  <a:latin typeface="Calibri"/>
                  <a:cs typeface="Calibri"/>
                </a:rPr>
                <a:t>s</a:t>
              </a:r>
              <a:r>
                <a:rPr sz="2800" spc="3" baseline="1517" dirty="0">
                  <a:solidFill>
                    <a:srgbClr val="FF0000"/>
                  </a:solidFill>
                  <a:latin typeface="Calibri"/>
                  <a:cs typeface="Calibri"/>
                </a:rPr>
                <a:t>e</a:t>
              </a:r>
              <a:r>
                <a:rPr sz="2800" spc="-14" baseline="1517" dirty="0">
                  <a:solidFill>
                    <a:srgbClr val="FF0000"/>
                  </a:solidFill>
                  <a:latin typeface="Calibri"/>
                  <a:cs typeface="Calibri"/>
                </a:rPr>
                <a:t>c</a:t>
              </a:r>
              <a:r>
                <a:rPr sz="2800" baseline="1517" dirty="0">
                  <a:solidFill>
                    <a:srgbClr val="FF0000"/>
                  </a:solidFill>
                  <a:latin typeface="Calibri"/>
                  <a:cs typeface="Calibri"/>
                </a:rPr>
                <a:t>onds</a:t>
              </a:r>
              <a:endParaRPr sz="2400" dirty="0">
                <a:solidFill>
                  <a:srgbClr val="FF0000"/>
                </a:solidFill>
                <a:latin typeface="Calibri"/>
                <a:cs typeface="Calibri"/>
              </a:endParaRPr>
            </a:p>
            <a:p>
              <a:pPr marL="9535" marR="601">
                <a:lnSpc>
                  <a:spcPts val="1620"/>
                </a:lnSpc>
              </a:pPr>
              <a:r>
                <a:rPr sz="2800" baseline="1517" dirty="0">
                  <a:solidFill>
                    <a:srgbClr val="FF0000"/>
                  </a:solidFill>
                  <a:latin typeface="Calibri"/>
                  <a:cs typeface="Calibri"/>
                </a:rPr>
                <a:t>s</a:t>
              </a:r>
              <a:r>
                <a:rPr sz="2800" spc="3" baseline="1517" dirty="0">
                  <a:solidFill>
                    <a:srgbClr val="FF0000"/>
                  </a:solidFill>
                  <a:latin typeface="Calibri"/>
                  <a:cs typeface="Calibri"/>
                </a:rPr>
                <a:t>e</a:t>
              </a:r>
              <a:r>
                <a:rPr sz="2800" spc="-14" baseline="1517" dirty="0">
                  <a:solidFill>
                    <a:srgbClr val="FF0000"/>
                  </a:solidFill>
                  <a:latin typeface="Calibri"/>
                  <a:cs typeface="Calibri"/>
                </a:rPr>
                <a:t>c</a:t>
              </a:r>
              <a:r>
                <a:rPr sz="2800" baseline="1517" dirty="0">
                  <a:solidFill>
                    <a:srgbClr val="FF0000"/>
                  </a:solidFill>
                  <a:latin typeface="Calibri"/>
                  <a:cs typeface="Calibri"/>
                </a:rPr>
                <a:t>onds</a:t>
              </a:r>
              <a:endParaRPr sz="2400" dirty="0">
                <a:solidFill>
                  <a:srgbClr val="FF0000"/>
                </a:solidFill>
                <a:latin typeface="Calibri"/>
                <a:cs typeface="Calibri"/>
              </a:endParaRPr>
            </a:p>
            <a:p>
              <a:pPr marL="9535" marR="601">
                <a:lnSpc>
                  <a:spcPts val="1620"/>
                </a:lnSpc>
              </a:pPr>
              <a:r>
                <a:rPr sz="2800" baseline="1517" dirty="0">
                  <a:latin typeface="Calibri"/>
                  <a:cs typeface="Calibri"/>
                </a:rPr>
                <a:t>s</a:t>
              </a:r>
              <a:r>
                <a:rPr sz="2800" spc="3" baseline="1517" dirty="0">
                  <a:latin typeface="Calibri"/>
                  <a:cs typeface="Calibri"/>
                </a:rPr>
                <a:t>e</a:t>
              </a:r>
              <a:r>
                <a:rPr sz="2800" spc="-14" baseline="1517" dirty="0">
                  <a:latin typeface="Calibri"/>
                  <a:cs typeface="Calibri"/>
                </a:rPr>
                <a:t>c</a:t>
              </a:r>
              <a:r>
                <a:rPr sz="2800" baseline="1517" dirty="0">
                  <a:latin typeface="Calibri"/>
                  <a:cs typeface="Calibri"/>
                </a:rPr>
                <a:t>onds</a:t>
              </a:r>
              <a:endParaRPr sz="2400" dirty="0">
                <a:latin typeface="Calibri"/>
                <a:cs typeface="Calibri"/>
              </a:endParaRPr>
            </a:p>
            <a:p>
              <a:pPr marL="9525">
                <a:lnSpc>
                  <a:spcPts val="1620"/>
                </a:lnSpc>
              </a:pPr>
              <a:r>
                <a:rPr sz="2800" baseline="1517" dirty="0">
                  <a:latin typeface="Calibri"/>
                  <a:cs typeface="Calibri"/>
                </a:rPr>
                <a:t>s</a:t>
              </a:r>
              <a:r>
                <a:rPr sz="2800" spc="3" baseline="1517" dirty="0">
                  <a:latin typeface="Calibri"/>
                  <a:cs typeface="Calibri"/>
                </a:rPr>
                <a:t>e</a:t>
              </a:r>
              <a:r>
                <a:rPr sz="2800" spc="-14" baseline="1517" dirty="0">
                  <a:latin typeface="Calibri"/>
                  <a:cs typeface="Calibri"/>
                </a:rPr>
                <a:t>c</a:t>
              </a:r>
              <a:r>
                <a:rPr sz="2800" baseline="1517" dirty="0">
                  <a:latin typeface="Calibri"/>
                  <a:cs typeface="Calibri"/>
                </a:rPr>
                <a:t>onds</a:t>
              </a:r>
              <a:endParaRPr sz="2400" dirty="0">
                <a:latin typeface="Calibri"/>
                <a:cs typeface="Calibri"/>
              </a:endParaRPr>
            </a:p>
            <a:p>
              <a:pPr marL="9535" marR="601">
                <a:lnSpc>
                  <a:spcPts val="1620"/>
                </a:lnSpc>
              </a:pPr>
              <a:r>
                <a:rPr sz="2800" baseline="1517" dirty="0">
                  <a:latin typeface="Calibri"/>
                  <a:cs typeface="Calibri"/>
                </a:rPr>
                <a:t>s</a:t>
              </a:r>
              <a:r>
                <a:rPr sz="2800" spc="3" baseline="1517" dirty="0">
                  <a:latin typeface="Calibri"/>
                  <a:cs typeface="Calibri"/>
                </a:rPr>
                <a:t>e</a:t>
              </a:r>
              <a:r>
                <a:rPr sz="2800" spc="-14" baseline="1517" dirty="0">
                  <a:latin typeface="Calibri"/>
                  <a:cs typeface="Calibri"/>
                </a:rPr>
                <a:t>c</a:t>
              </a:r>
              <a:r>
                <a:rPr sz="2800" baseline="1517" dirty="0">
                  <a:latin typeface="Calibri"/>
                  <a:cs typeface="Calibri"/>
                </a:rPr>
                <a:t>onds</a:t>
              </a:r>
              <a:endParaRPr sz="2400" dirty="0">
                <a:latin typeface="Calibri"/>
                <a:cs typeface="Calibri"/>
              </a:endParaRPr>
            </a:p>
            <a:p>
              <a:pPr marL="9535" marR="601">
                <a:lnSpc>
                  <a:spcPts val="1620"/>
                </a:lnSpc>
              </a:pPr>
              <a:r>
                <a:rPr sz="2800" baseline="1517" dirty="0">
                  <a:latin typeface="Calibri"/>
                  <a:cs typeface="Calibri"/>
                </a:rPr>
                <a:t>s</a:t>
              </a:r>
              <a:r>
                <a:rPr sz="2800" spc="3" baseline="1517" dirty="0">
                  <a:latin typeface="Calibri"/>
                  <a:cs typeface="Calibri"/>
                </a:rPr>
                <a:t>e</a:t>
              </a:r>
              <a:r>
                <a:rPr sz="2800" spc="-14" baseline="1517" dirty="0">
                  <a:latin typeface="Calibri"/>
                  <a:cs typeface="Calibri"/>
                </a:rPr>
                <a:t>c</a:t>
              </a:r>
              <a:r>
                <a:rPr sz="2800" baseline="1517" dirty="0">
                  <a:latin typeface="Calibri"/>
                  <a:cs typeface="Calibri"/>
                </a:rPr>
                <a:t>onds</a:t>
              </a:r>
              <a:endParaRPr sz="2400" dirty="0">
                <a:latin typeface="Calibri"/>
                <a:cs typeface="Calibri"/>
              </a:endParaRPr>
            </a:p>
            <a:p>
              <a:pPr marL="9535" marR="601">
                <a:lnSpc>
                  <a:spcPts val="1620"/>
                </a:lnSpc>
              </a:pPr>
              <a:r>
                <a:rPr sz="2800" baseline="1517" dirty="0">
                  <a:latin typeface="Calibri"/>
                  <a:cs typeface="Calibri"/>
                </a:rPr>
                <a:t>s</a:t>
              </a:r>
              <a:r>
                <a:rPr sz="2800" spc="3" baseline="1517" dirty="0">
                  <a:latin typeface="Calibri"/>
                  <a:cs typeface="Calibri"/>
                </a:rPr>
                <a:t>e</a:t>
              </a:r>
              <a:r>
                <a:rPr sz="2800" spc="-14" baseline="1517" dirty="0">
                  <a:latin typeface="Calibri"/>
                  <a:cs typeface="Calibri"/>
                </a:rPr>
                <a:t>c</a:t>
              </a:r>
              <a:r>
                <a:rPr sz="2800" baseline="1517" dirty="0">
                  <a:latin typeface="Calibri"/>
                  <a:cs typeface="Calibri"/>
                </a:rPr>
                <a:t>onds</a:t>
              </a:r>
              <a:endParaRPr sz="2400" dirty="0">
                <a:latin typeface="Calibri"/>
                <a:cs typeface="Calibri"/>
              </a:endParaRPr>
            </a:p>
            <a:p>
              <a:pPr marL="9535" marR="601">
                <a:lnSpc>
                  <a:spcPts val="1620"/>
                </a:lnSpc>
              </a:pPr>
              <a:r>
                <a:rPr sz="2800" baseline="1517" dirty="0">
                  <a:latin typeface="Calibri"/>
                  <a:cs typeface="Calibri"/>
                </a:rPr>
                <a:t>s</a:t>
              </a:r>
              <a:r>
                <a:rPr sz="2800" spc="3" baseline="1517" dirty="0">
                  <a:latin typeface="Calibri"/>
                  <a:cs typeface="Calibri"/>
                </a:rPr>
                <a:t>e</a:t>
              </a:r>
              <a:r>
                <a:rPr sz="2800" spc="-14" baseline="1517" dirty="0">
                  <a:latin typeface="Calibri"/>
                  <a:cs typeface="Calibri"/>
                </a:rPr>
                <a:t>c</a:t>
              </a:r>
              <a:r>
                <a:rPr sz="2800" baseline="1517" dirty="0">
                  <a:latin typeface="Calibri"/>
                  <a:cs typeface="Calibri"/>
                </a:rPr>
                <a:t>onds</a:t>
              </a:r>
              <a:endParaRPr sz="2400" dirty="0">
                <a:latin typeface="Calibri"/>
                <a:cs typeface="Calibri"/>
              </a:endParaRPr>
            </a:p>
            <a:p>
              <a:pPr marL="9535" marR="601">
                <a:lnSpc>
                  <a:spcPts val="1620"/>
                </a:lnSpc>
              </a:pPr>
              <a:r>
                <a:rPr sz="2800" baseline="1517" dirty="0">
                  <a:latin typeface="Calibri"/>
                  <a:cs typeface="Calibri"/>
                </a:rPr>
                <a:t>s</a:t>
              </a:r>
              <a:r>
                <a:rPr sz="2800" spc="3" baseline="1517" dirty="0">
                  <a:latin typeface="Calibri"/>
                  <a:cs typeface="Calibri"/>
                </a:rPr>
                <a:t>e</a:t>
              </a:r>
              <a:r>
                <a:rPr sz="2800" spc="-14" baseline="1517" dirty="0">
                  <a:latin typeface="Calibri"/>
                  <a:cs typeface="Calibri"/>
                </a:rPr>
                <a:t>c</a:t>
              </a:r>
              <a:r>
                <a:rPr sz="2800" baseline="1517" dirty="0">
                  <a:latin typeface="Calibri"/>
                  <a:cs typeface="Calibri"/>
                </a:rPr>
                <a:t>onds</a:t>
              </a:r>
              <a:endParaRPr sz="2400" dirty="0">
                <a:latin typeface="Calibri"/>
                <a:cs typeface="Calibri"/>
              </a:endParaRPr>
            </a:p>
            <a:p>
              <a:pPr marL="9535" marR="601">
                <a:lnSpc>
                  <a:spcPts val="1624"/>
                </a:lnSpc>
              </a:pPr>
              <a:r>
                <a:rPr sz="2800" baseline="1517" dirty="0">
                  <a:latin typeface="Calibri"/>
                  <a:cs typeface="Calibri"/>
                </a:rPr>
                <a:t>s</a:t>
              </a:r>
              <a:r>
                <a:rPr sz="2800" spc="3" baseline="1517" dirty="0">
                  <a:latin typeface="Calibri"/>
                  <a:cs typeface="Calibri"/>
                </a:rPr>
                <a:t>e</a:t>
              </a:r>
              <a:r>
                <a:rPr sz="2800" spc="-14" baseline="1517" dirty="0">
                  <a:latin typeface="Calibri"/>
                  <a:cs typeface="Calibri"/>
                </a:rPr>
                <a:t>c</a:t>
              </a:r>
              <a:r>
                <a:rPr sz="2800" baseline="1517" dirty="0">
                  <a:latin typeface="Calibri"/>
                  <a:cs typeface="Calibri"/>
                </a:rPr>
                <a:t>onds</a:t>
              </a:r>
              <a:endParaRPr sz="2400" dirty="0">
                <a:latin typeface="Calibri"/>
                <a:cs typeface="Calibri"/>
              </a:endParaRPr>
            </a:p>
            <a:p>
              <a:pPr marL="9535" marR="601">
                <a:lnSpc>
                  <a:spcPts val="1620"/>
                </a:lnSpc>
              </a:pPr>
              <a:r>
                <a:rPr sz="2800" baseline="1517" dirty="0">
                  <a:latin typeface="Calibri"/>
                  <a:cs typeface="Calibri"/>
                </a:rPr>
                <a:t>s</a:t>
              </a:r>
              <a:r>
                <a:rPr sz="2800" spc="3" baseline="1517" dirty="0">
                  <a:latin typeface="Calibri"/>
                  <a:cs typeface="Calibri"/>
                </a:rPr>
                <a:t>e</a:t>
              </a:r>
              <a:r>
                <a:rPr sz="2800" spc="-14" baseline="1517" dirty="0">
                  <a:latin typeface="Calibri"/>
                  <a:cs typeface="Calibri"/>
                </a:rPr>
                <a:t>c</a:t>
              </a:r>
              <a:r>
                <a:rPr sz="2800" baseline="1517" dirty="0">
                  <a:latin typeface="Calibri"/>
                  <a:cs typeface="Calibri"/>
                </a:rPr>
                <a:t>onds</a:t>
              </a:r>
              <a:endParaRPr sz="2400" dirty="0">
                <a:latin typeface="Calibri"/>
                <a:cs typeface="Calibri"/>
              </a:endParaRPr>
            </a:p>
            <a:p>
              <a:pPr marL="9535" marR="601">
                <a:lnSpc>
                  <a:spcPts val="1620"/>
                </a:lnSpc>
              </a:pPr>
              <a:r>
                <a:rPr sz="2800" baseline="1517" dirty="0">
                  <a:latin typeface="Calibri"/>
                  <a:cs typeface="Calibri"/>
                </a:rPr>
                <a:t>s</a:t>
              </a:r>
              <a:r>
                <a:rPr sz="2800" spc="3" baseline="1517" dirty="0">
                  <a:latin typeface="Calibri"/>
                  <a:cs typeface="Calibri"/>
                </a:rPr>
                <a:t>e</a:t>
              </a:r>
              <a:r>
                <a:rPr sz="2800" spc="-14" baseline="1517" dirty="0">
                  <a:latin typeface="Calibri"/>
                  <a:cs typeface="Calibri"/>
                </a:rPr>
                <a:t>c</a:t>
              </a:r>
              <a:r>
                <a:rPr sz="2800" baseline="1517" dirty="0">
                  <a:latin typeface="Calibri"/>
                  <a:cs typeface="Calibri"/>
                </a:rPr>
                <a:t>onds</a:t>
              </a:r>
              <a:endParaRPr sz="2400" dirty="0">
                <a:latin typeface="Calibri"/>
                <a:cs typeface="Calibri"/>
              </a:endParaRPr>
            </a:p>
          </p:txBody>
        </p:sp>
        <p:sp>
          <p:nvSpPr>
            <p:cNvPr id="2" name="object 2"/>
            <p:cNvSpPr txBox="1"/>
            <p:nvPr/>
          </p:nvSpPr>
          <p:spPr>
            <a:xfrm>
              <a:off x="5939086" y="3856379"/>
              <a:ext cx="328898" cy="190500"/>
            </a:xfrm>
            <a:prstGeom prst="rect">
              <a:avLst/>
            </a:prstGeom>
          </p:spPr>
          <p:txBody>
            <a:bodyPr wrap="square" lIns="0" tIns="0" rIns="0" bIns="0" rtlCol="0">
              <a:noAutofit/>
            </a:bodyPr>
            <a:lstStyle/>
            <a:p>
              <a:pPr marL="9525">
                <a:lnSpc>
                  <a:spcPts val="1451"/>
                </a:lnSpc>
                <a:spcBef>
                  <a:spcPts val="72"/>
                </a:spcBef>
              </a:pPr>
              <a:r>
                <a:rPr sz="2800" baseline="3034" dirty="0">
                  <a:latin typeface="Calibri"/>
                  <a:cs typeface="Calibri"/>
                </a:rPr>
                <a:t>0.2s</a:t>
              </a:r>
              <a:endParaRPr sz="2400" dirty="0">
                <a:latin typeface="Calibri"/>
                <a:cs typeface="Calibri"/>
              </a:endParaRPr>
            </a:p>
          </p:txBody>
        </p:sp>
      </p:grpSp>
      <p:sp>
        <p:nvSpPr>
          <p:cNvPr id="15" name="object 18">
            <a:extLst>
              <a:ext uri="{FF2B5EF4-FFF2-40B4-BE49-F238E27FC236}">
                <a16:creationId xmlns:a16="http://schemas.microsoft.com/office/drawing/2014/main" xmlns="" id="{DE557585-887D-4987-BB15-E46C3F724341}"/>
              </a:ext>
            </a:extLst>
          </p:cNvPr>
          <p:cNvSpPr txBox="1"/>
          <p:nvPr/>
        </p:nvSpPr>
        <p:spPr>
          <a:xfrm>
            <a:off x="746660" y="776391"/>
            <a:ext cx="5519571" cy="323850"/>
          </a:xfrm>
          <a:prstGeom prst="rect">
            <a:avLst/>
          </a:prstGeom>
        </p:spPr>
        <p:txBody>
          <a:bodyPr wrap="square" lIns="0" tIns="0" rIns="0" bIns="0" rtlCol="0">
            <a:noAutofit/>
          </a:bodyPr>
          <a:lstStyle/>
          <a:p>
            <a:pPr marL="9525">
              <a:lnSpc>
                <a:spcPts val="2528"/>
              </a:lnSpc>
              <a:spcBef>
                <a:spcPts val="126"/>
              </a:spcBef>
            </a:pPr>
            <a:r>
              <a:rPr lang="en-US" sz="2400" spc="3" dirty="0">
                <a:cs typeface="Arial"/>
              </a:rPr>
              <a:t>N- Queen Problem Solution Comparison</a:t>
            </a:r>
            <a:endParaRPr sz="2400" dirty="0">
              <a:cs typeface="Arial"/>
            </a:endParaRPr>
          </a:p>
        </p:txBody>
      </p:sp>
    </p:spTree>
    <p:extLst>
      <p:ext uri="{BB962C8B-B14F-4D97-AF65-F5344CB8AC3E}">
        <p14:creationId xmlns:p14="http://schemas.microsoft.com/office/powerpoint/2010/main" val="3099871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381000" y="1766311"/>
            <a:ext cx="1358719" cy="2906744"/>
          </a:xfrm>
          <a:prstGeom prst="rect">
            <a:avLst/>
          </a:prstGeom>
        </p:spPr>
        <p:txBody>
          <a:bodyPr wrap="square" lIns="0" tIns="0" rIns="0" bIns="0" rtlCol="0">
            <a:noAutofit/>
          </a:bodyPr>
          <a:lstStyle/>
          <a:p>
            <a:pPr marL="9525" marR="34">
              <a:lnSpc>
                <a:spcPts val="1454"/>
              </a:lnSpc>
              <a:spcBef>
                <a:spcPts val="73"/>
              </a:spcBef>
            </a:pPr>
            <a:r>
              <a:rPr sz="2025" baseline="3331" dirty="0">
                <a:latin typeface="Bell MT"/>
                <a:cs typeface="Bell MT"/>
              </a:rPr>
              <a:t>15</a:t>
            </a:r>
            <a:endParaRPr dirty="0">
              <a:latin typeface="Bell MT"/>
              <a:cs typeface="Bell MT"/>
            </a:endParaRPr>
          </a:p>
          <a:p>
            <a:pPr marL="9525" marR="34">
              <a:lnSpc>
                <a:spcPct val="92651"/>
              </a:lnSpc>
              <a:spcBef>
                <a:spcPts val="370"/>
              </a:spcBef>
            </a:pPr>
            <a:r>
              <a:rPr dirty="0">
                <a:latin typeface="Bell MT"/>
                <a:cs typeface="Bell MT"/>
              </a:rPr>
              <a:t>16</a:t>
            </a:r>
          </a:p>
          <a:p>
            <a:pPr marL="9525" marR="34">
              <a:lnSpc>
                <a:spcPct val="92651"/>
              </a:lnSpc>
              <a:spcBef>
                <a:spcPts val="443"/>
              </a:spcBef>
            </a:pPr>
            <a:r>
              <a:rPr dirty="0">
                <a:latin typeface="Bell MT"/>
                <a:cs typeface="Bell MT"/>
              </a:rPr>
              <a:t>17</a:t>
            </a:r>
          </a:p>
          <a:p>
            <a:pPr marL="9525" marR="34">
              <a:lnSpc>
                <a:spcPct val="92651"/>
              </a:lnSpc>
              <a:spcBef>
                <a:spcPts val="443"/>
              </a:spcBef>
            </a:pPr>
            <a:r>
              <a:rPr dirty="0">
                <a:latin typeface="Bell MT"/>
                <a:cs typeface="Bell MT"/>
              </a:rPr>
              <a:t>18</a:t>
            </a:r>
          </a:p>
          <a:p>
            <a:pPr marL="9525" marR="34">
              <a:lnSpc>
                <a:spcPct val="92651"/>
              </a:lnSpc>
              <a:spcBef>
                <a:spcPts val="445"/>
              </a:spcBef>
            </a:pPr>
            <a:r>
              <a:rPr dirty="0">
                <a:latin typeface="Bell MT"/>
                <a:cs typeface="Bell MT"/>
              </a:rPr>
              <a:t>19</a:t>
            </a:r>
          </a:p>
          <a:p>
            <a:pPr marL="9525" marR="34">
              <a:lnSpc>
                <a:spcPct val="92651"/>
              </a:lnSpc>
              <a:spcBef>
                <a:spcPts val="443"/>
              </a:spcBef>
            </a:pPr>
            <a:r>
              <a:rPr dirty="0">
                <a:latin typeface="Bell MT"/>
                <a:cs typeface="Bell MT"/>
              </a:rPr>
              <a:t>20</a:t>
            </a:r>
          </a:p>
          <a:p>
            <a:pPr marL="9525" marR="34">
              <a:lnSpc>
                <a:spcPct val="92651"/>
              </a:lnSpc>
              <a:spcBef>
                <a:spcPts val="443"/>
              </a:spcBef>
            </a:pPr>
            <a:r>
              <a:rPr dirty="0">
                <a:latin typeface="Bell MT"/>
                <a:cs typeface="Bell MT"/>
              </a:rPr>
              <a:t>21</a:t>
            </a:r>
          </a:p>
          <a:p>
            <a:pPr marL="9525" marR="34">
              <a:lnSpc>
                <a:spcPct val="92651"/>
              </a:lnSpc>
              <a:spcBef>
                <a:spcPts val="443"/>
              </a:spcBef>
            </a:pPr>
            <a:r>
              <a:rPr dirty="0">
                <a:latin typeface="Bell MT"/>
                <a:cs typeface="Bell MT"/>
              </a:rPr>
              <a:t>22</a:t>
            </a:r>
          </a:p>
          <a:p>
            <a:pPr marL="9525">
              <a:lnSpc>
                <a:spcPct val="92651"/>
              </a:lnSpc>
              <a:spcBef>
                <a:spcPts val="444"/>
              </a:spcBef>
            </a:pPr>
            <a:r>
              <a:rPr dirty="0">
                <a:latin typeface="Bell MT"/>
                <a:cs typeface="Bell MT"/>
              </a:rPr>
              <a:t>23</a:t>
            </a:r>
          </a:p>
          <a:p>
            <a:pPr marL="9525" marR="34">
              <a:lnSpc>
                <a:spcPct val="92651"/>
              </a:lnSpc>
              <a:spcBef>
                <a:spcPts val="443"/>
              </a:spcBef>
            </a:pPr>
            <a:r>
              <a:rPr b="1" dirty="0">
                <a:solidFill>
                  <a:srgbClr val="00B050"/>
                </a:solidFill>
                <a:latin typeface="Bell MT"/>
                <a:cs typeface="Bell MT"/>
              </a:rPr>
              <a:t>24</a:t>
            </a:r>
          </a:p>
          <a:p>
            <a:pPr marL="9525" marR="34">
              <a:lnSpc>
                <a:spcPct val="92651"/>
              </a:lnSpc>
              <a:spcBef>
                <a:spcPts val="443"/>
              </a:spcBef>
            </a:pPr>
            <a:r>
              <a:rPr b="1" dirty="0">
                <a:solidFill>
                  <a:srgbClr val="00B050"/>
                </a:solidFill>
                <a:latin typeface="Bell MT"/>
                <a:cs typeface="Bell MT"/>
              </a:rPr>
              <a:t>25</a:t>
            </a:r>
          </a:p>
          <a:p>
            <a:pPr marL="9525" marR="34">
              <a:lnSpc>
                <a:spcPct val="92651"/>
              </a:lnSpc>
              <a:spcBef>
                <a:spcPts val="443"/>
              </a:spcBef>
            </a:pPr>
            <a:r>
              <a:rPr b="1" dirty="0">
                <a:solidFill>
                  <a:srgbClr val="00B050"/>
                </a:solidFill>
                <a:latin typeface="Bell MT"/>
                <a:cs typeface="Bell MT"/>
              </a:rPr>
              <a:t>26</a:t>
            </a:r>
          </a:p>
        </p:txBody>
      </p:sp>
      <p:sp>
        <p:nvSpPr>
          <p:cNvPr id="8" name="object 8"/>
          <p:cNvSpPr txBox="1"/>
          <p:nvPr/>
        </p:nvSpPr>
        <p:spPr>
          <a:xfrm>
            <a:off x="914401" y="1766311"/>
            <a:ext cx="3825050" cy="2906744"/>
          </a:xfrm>
          <a:prstGeom prst="rect">
            <a:avLst/>
          </a:prstGeom>
        </p:spPr>
        <p:txBody>
          <a:bodyPr wrap="square" lIns="0" tIns="0" rIns="0" bIns="0" rtlCol="0">
            <a:noAutofit/>
          </a:bodyPr>
          <a:lstStyle/>
          <a:p>
            <a:pPr marL="50672" marR="25717">
              <a:lnSpc>
                <a:spcPts val="1454"/>
              </a:lnSpc>
              <a:spcBef>
                <a:spcPts val="73"/>
              </a:spcBef>
            </a:pPr>
            <a:r>
              <a:rPr sz="2025" baseline="3331" dirty="0">
                <a:latin typeface="Bell MT"/>
                <a:cs typeface="Bell MT"/>
              </a:rPr>
              <a:t>2,279,184</a:t>
            </a:r>
            <a:endParaRPr dirty="0">
              <a:latin typeface="Bell MT"/>
              <a:cs typeface="Bell MT"/>
            </a:endParaRPr>
          </a:p>
          <a:p>
            <a:pPr marL="9525" marR="25717">
              <a:lnSpc>
                <a:spcPct val="92651"/>
              </a:lnSpc>
              <a:spcBef>
                <a:spcPts val="370"/>
              </a:spcBef>
            </a:pPr>
            <a:r>
              <a:rPr dirty="0">
                <a:latin typeface="Bell MT"/>
                <a:cs typeface="Bell MT"/>
              </a:rPr>
              <a:t>14,772,512</a:t>
            </a:r>
          </a:p>
          <a:p>
            <a:pPr marL="9525" marR="25717">
              <a:lnSpc>
                <a:spcPct val="92651"/>
              </a:lnSpc>
              <a:spcBef>
                <a:spcPts val="443"/>
              </a:spcBef>
            </a:pPr>
            <a:r>
              <a:rPr dirty="0">
                <a:latin typeface="Bell MT"/>
                <a:cs typeface="Bell MT"/>
              </a:rPr>
              <a:t>95,815,104</a:t>
            </a:r>
          </a:p>
          <a:p>
            <a:pPr marL="9525" marR="25717">
              <a:lnSpc>
                <a:spcPct val="92651"/>
              </a:lnSpc>
              <a:spcBef>
                <a:spcPts val="443"/>
              </a:spcBef>
            </a:pPr>
            <a:r>
              <a:rPr dirty="0">
                <a:latin typeface="Bell MT"/>
                <a:cs typeface="Bell MT"/>
              </a:rPr>
              <a:t>666,090,624</a:t>
            </a:r>
          </a:p>
          <a:p>
            <a:pPr marL="9525" marR="25717">
              <a:lnSpc>
                <a:spcPct val="92651"/>
              </a:lnSpc>
              <a:spcBef>
                <a:spcPts val="445"/>
              </a:spcBef>
            </a:pPr>
            <a:r>
              <a:rPr dirty="0">
                <a:latin typeface="Bell MT"/>
                <a:cs typeface="Bell MT"/>
              </a:rPr>
              <a:t>4,968,057,848</a:t>
            </a:r>
          </a:p>
          <a:p>
            <a:pPr marL="9525" marR="25717">
              <a:lnSpc>
                <a:spcPct val="92651"/>
              </a:lnSpc>
              <a:spcBef>
                <a:spcPts val="443"/>
              </a:spcBef>
            </a:pPr>
            <a:r>
              <a:rPr dirty="0">
                <a:latin typeface="Bell MT"/>
                <a:cs typeface="Bell MT"/>
              </a:rPr>
              <a:t>39,029,188</a:t>
            </a:r>
            <a:r>
              <a:rPr spc="3" dirty="0">
                <a:latin typeface="Bell MT"/>
                <a:cs typeface="Bell MT"/>
              </a:rPr>
              <a:t>,</a:t>
            </a:r>
            <a:r>
              <a:rPr dirty="0">
                <a:latin typeface="Bell MT"/>
                <a:cs typeface="Bell MT"/>
              </a:rPr>
              <a:t>884</a:t>
            </a:r>
          </a:p>
          <a:p>
            <a:pPr marL="9525" marR="25717">
              <a:lnSpc>
                <a:spcPct val="92651"/>
              </a:lnSpc>
              <a:spcBef>
                <a:spcPts val="443"/>
              </a:spcBef>
            </a:pPr>
            <a:r>
              <a:rPr dirty="0">
                <a:latin typeface="Bell MT"/>
                <a:cs typeface="Bell MT"/>
              </a:rPr>
              <a:t>314,666,222</a:t>
            </a:r>
            <a:r>
              <a:rPr spc="3" dirty="0">
                <a:latin typeface="Bell MT"/>
                <a:cs typeface="Bell MT"/>
              </a:rPr>
              <a:t>,</a:t>
            </a:r>
            <a:r>
              <a:rPr dirty="0">
                <a:latin typeface="Bell MT"/>
                <a:cs typeface="Bell MT"/>
              </a:rPr>
              <a:t>712</a:t>
            </a:r>
          </a:p>
          <a:p>
            <a:pPr marL="9525" marR="25717">
              <a:lnSpc>
                <a:spcPct val="92651"/>
              </a:lnSpc>
              <a:spcBef>
                <a:spcPts val="443"/>
              </a:spcBef>
            </a:pPr>
            <a:r>
              <a:rPr dirty="0">
                <a:latin typeface="Bell MT"/>
                <a:cs typeface="Bell MT"/>
              </a:rPr>
              <a:t>2,691,008,701</a:t>
            </a:r>
            <a:r>
              <a:rPr spc="3" dirty="0">
                <a:latin typeface="Bell MT"/>
                <a:cs typeface="Bell MT"/>
              </a:rPr>
              <a:t>,</a:t>
            </a:r>
            <a:r>
              <a:rPr dirty="0">
                <a:latin typeface="Bell MT"/>
                <a:cs typeface="Bell MT"/>
              </a:rPr>
              <a:t>644</a:t>
            </a:r>
          </a:p>
          <a:p>
            <a:pPr marL="9525" marR="25717">
              <a:lnSpc>
                <a:spcPct val="92651"/>
              </a:lnSpc>
              <a:spcBef>
                <a:spcPts val="444"/>
              </a:spcBef>
            </a:pPr>
            <a:r>
              <a:rPr dirty="0">
                <a:latin typeface="Bell MT"/>
                <a:cs typeface="Bell MT"/>
              </a:rPr>
              <a:t>24,233,9</a:t>
            </a:r>
            <a:r>
              <a:rPr spc="-3" dirty="0">
                <a:latin typeface="Bell MT"/>
                <a:cs typeface="Bell MT"/>
              </a:rPr>
              <a:t>3</a:t>
            </a:r>
            <a:r>
              <a:rPr dirty="0">
                <a:latin typeface="Bell MT"/>
                <a:cs typeface="Bell MT"/>
              </a:rPr>
              <a:t>7,684,440</a:t>
            </a:r>
          </a:p>
          <a:p>
            <a:pPr marL="9525" marR="25717">
              <a:lnSpc>
                <a:spcPct val="92651"/>
              </a:lnSpc>
              <a:spcBef>
                <a:spcPts val="443"/>
              </a:spcBef>
            </a:pPr>
            <a:r>
              <a:rPr b="1" dirty="0">
                <a:solidFill>
                  <a:srgbClr val="00B050"/>
                </a:solidFill>
                <a:latin typeface="Bell MT"/>
                <a:cs typeface="Bell MT"/>
              </a:rPr>
              <a:t>227,514,171</a:t>
            </a:r>
            <a:r>
              <a:rPr b="1" spc="3" dirty="0">
                <a:solidFill>
                  <a:srgbClr val="00B050"/>
                </a:solidFill>
                <a:latin typeface="Bell MT"/>
                <a:cs typeface="Bell MT"/>
              </a:rPr>
              <a:t>,</a:t>
            </a:r>
            <a:r>
              <a:rPr b="1" dirty="0">
                <a:solidFill>
                  <a:srgbClr val="00B050"/>
                </a:solidFill>
                <a:latin typeface="Bell MT"/>
                <a:cs typeface="Bell MT"/>
              </a:rPr>
              <a:t>973,736</a:t>
            </a:r>
          </a:p>
          <a:p>
            <a:pPr marL="9525" marR="25717">
              <a:lnSpc>
                <a:spcPct val="92651"/>
              </a:lnSpc>
              <a:spcBef>
                <a:spcPts val="443"/>
              </a:spcBef>
            </a:pPr>
            <a:r>
              <a:rPr b="1" dirty="0">
                <a:solidFill>
                  <a:srgbClr val="00B050"/>
                </a:solidFill>
                <a:latin typeface="Bell MT"/>
                <a:cs typeface="Bell MT"/>
              </a:rPr>
              <a:t>2,207,893,435</a:t>
            </a:r>
            <a:r>
              <a:rPr b="1" spc="3" dirty="0">
                <a:solidFill>
                  <a:srgbClr val="00B050"/>
                </a:solidFill>
                <a:latin typeface="Bell MT"/>
                <a:cs typeface="Bell MT"/>
              </a:rPr>
              <a:t>,</a:t>
            </a:r>
            <a:r>
              <a:rPr b="1" dirty="0">
                <a:solidFill>
                  <a:srgbClr val="00B050"/>
                </a:solidFill>
                <a:latin typeface="Bell MT"/>
                <a:cs typeface="Bell MT"/>
              </a:rPr>
              <a:t>808,352</a:t>
            </a:r>
          </a:p>
          <a:p>
            <a:pPr marL="9525">
              <a:lnSpc>
                <a:spcPct val="92651"/>
              </a:lnSpc>
              <a:spcBef>
                <a:spcPts val="443"/>
              </a:spcBef>
            </a:pPr>
            <a:r>
              <a:rPr b="1" dirty="0">
                <a:solidFill>
                  <a:srgbClr val="00B050"/>
                </a:solidFill>
                <a:latin typeface="Bell MT"/>
                <a:cs typeface="Bell MT"/>
              </a:rPr>
              <a:t>22,317,699</a:t>
            </a:r>
            <a:r>
              <a:rPr b="1" spc="3" dirty="0">
                <a:solidFill>
                  <a:srgbClr val="00B050"/>
                </a:solidFill>
                <a:latin typeface="Bell MT"/>
                <a:cs typeface="Bell MT"/>
              </a:rPr>
              <a:t>,</a:t>
            </a:r>
            <a:r>
              <a:rPr b="1" dirty="0">
                <a:solidFill>
                  <a:srgbClr val="00B050"/>
                </a:solidFill>
                <a:latin typeface="Bell MT"/>
                <a:cs typeface="Bell MT"/>
              </a:rPr>
              <a:t>616,364,044</a:t>
            </a:r>
          </a:p>
        </p:txBody>
      </p:sp>
      <p:sp>
        <p:nvSpPr>
          <p:cNvPr id="7" name="object 7"/>
          <p:cNvSpPr txBox="1"/>
          <p:nvPr/>
        </p:nvSpPr>
        <p:spPr>
          <a:xfrm>
            <a:off x="3937295" y="1766311"/>
            <a:ext cx="2860032" cy="2906744"/>
          </a:xfrm>
          <a:prstGeom prst="rect">
            <a:avLst/>
          </a:prstGeom>
        </p:spPr>
        <p:txBody>
          <a:bodyPr wrap="square" lIns="0" tIns="0" rIns="0" bIns="0" rtlCol="0">
            <a:noAutofit/>
          </a:bodyPr>
          <a:lstStyle/>
          <a:p>
            <a:pPr marL="9525" marR="25718">
              <a:lnSpc>
                <a:spcPts val="1454"/>
              </a:lnSpc>
              <a:spcBef>
                <a:spcPts val="73"/>
              </a:spcBef>
            </a:pPr>
            <a:r>
              <a:rPr sz="2025" baseline="3331" dirty="0">
                <a:latin typeface="Bell MT"/>
                <a:cs typeface="Bell MT"/>
              </a:rPr>
              <a:t>285,053</a:t>
            </a:r>
            <a:endParaRPr dirty="0">
              <a:latin typeface="Bell MT"/>
              <a:cs typeface="Bell MT"/>
            </a:endParaRPr>
          </a:p>
          <a:p>
            <a:pPr marL="9525" marR="25718">
              <a:lnSpc>
                <a:spcPct val="92651"/>
              </a:lnSpc>
              <a:spcBef>
                <a:spcPts val="370"/>
              </a:spcBef>
            </a:pPr>
            <a:r>
              <a:rPr dirty="0">
                <a:latin typeface="Bell MT"/>
                <a:cs typeface="Bell MT"/>
              </a:rPr>
              <a:t>1,846,955</a:t>
            </a:r>
          </a:p>
          <a:p>
            <a:pPr marL="9525" marR="25718">
              <a:lnSpc>
                <a:spcPct val="92651"/>
              </a:lnSpc>
              <a:spcBef>
                <a:spcPts val="443"/>
              </a:spcBef>
            </a:pPr>
            <a:r>
              <a:rPr dirty="0">
                <a:latin typeface="Bell MT"/>
                <a:cs typeface="Bell MT"/>
              </a:rPr>
              <a:t>11,977,939</a:t>
            </a:r>
          </a:p>
          <a:p>
            <a:pPr marL="9525" marR="25718">
              <a:lnSpc>
                <a:spcPct val="92651"/>
              </a:lnSpc>
              <a:spcBef>
                <a:spcPts val="443"/>
              </a:spcBef>
            </a:pPr>
            <a:r>
              <a:rPr dirty="0">
                <a:latin typeface="Bell MT"/>
                <a:cs typeface="Bell MT"/>
              </a:rPr>
              <a:t>83,263,591</a:t>
            </a:r>
          </a:p>
          <a:p>
            <a:pPr marL="9525" marR="25718">
              <a:lnSpc>
                <a:spcPct val="92651"/>
              </a:lnSpc>
              <a:spcBef>
                <a:spcPts val="445"/>
              </a:spcBef>
            </a:pPr>
            <a:r>
              <a:rPr dirty="0">
                <a:latin typeface="Bell MT"/>
                <a:cs typeface="Bell MT"/>
              </a:rPr>
              <a:t>621,012,754</a:t>
            </a:r>
          </a:p>
          <a:p>
            <a:pPr marL="9525" marR="25718">
              <a:lnSpc>
                <a:spcPct val="92651"/>
              </a:lnSpc>
              <a:spcBef>
                <a:spcPts val="443"/>
              </a:spcBef>
            </a:pPr>
            <a:r>
              <a:rPr dirty="0">
                <a:latin typeface="Bell MT"/>
                <a:cs typeface="Bell MT"/>
              </a:rPr>
              <a:t>4,878,666,808</a:t>
            </a:r>
          </a:p>
          <a:p>
            <a:pPr marL="9525" marR="25718">
              <a:lnSpc>
                <a:spcPct val="92651"/>
              </a:lnSpc>
              <a:spcBef>
                <a:spcPts val="443"/>
              </a:spcBef>
            </a:pPr>
            <a:r>
              <a:rPr dirty="0">
                <a:latin typeface="Bell MT"/>
                <a:cs typeface="Bell MT"/>
              </a:rPr>
              <a:t>39,333,324</a:t>
            </a:r>
            <a:r>
              <a:rPr spc="3" dirty="0">
                <a:latin typeface="Bell MT"/>
                <a:cs typeface="Bell MT"/>
              </a:rPr>
              <a:t>,</a:t>
            </a:r>
            <a:r>
              <a:rPr dirty="0">
                <a:latin typeface="Bell MT"/>
                <a:cs typeface="Bell MT"/>
              </a:rPr>
              <a:t>973</a:t>
            </a:r>
          </a:p>
          <a:p>
            <a:pPr marL="9525" marR="25718">
              <a:lnSpc>
                <a:spcPct val="92651"/>
              </a:lnSpc>
              <a:spcBef>
                <a:spcPts val="443"/>
              </a:spcBef>
            </a:pPr>
            <a:r>
              <a:rPr dirty="0">
                <a:latin typeface="Bell MT"/>
                <a:cs typeface="Bell MT"/>
              </a:rPr>
              <a:t>336,376,244</a:t>
            </a:r>
            <a:r>
              <a:rPr spc="3" dirty="0">
                <a:latin typeface="Bell MT"/>
                <a:cs typeface="Bell MT"/>
              </a:rPr>
              <a:t>,</a:t>
            </a:r>
            <a:r>
              <a:rPr dirty="0">
                <a:latin typeface="Bell MT"/>
                <a:cs typeface="Bell MT"/>
              </a:rPr>
              <a:t>042</a:t>
            </a:r>
          </a:p>
          <a:p>
            <a:pPr marL="9525" marR="25718">
              <a:lnSpc>
                <a:spcPct val="92651"/>
              </a:lnSpc>
              <a:spcBef>
                <a:spcPts val="444"/>
              </a:spcBef>
            </a:pPr>
            <a:r>
              <a:rPr dirty="0">
                <a:latin typeface="Bell MT"/>
                <a:cs typeface="Bell MT"/>
              </a:rPr>
              <a:t>3,029,24</a:t>
            </a:r>
            <a:r>
              <a:rPr spc="-3" dirty="0">
                <a:latin typeface="Bell MT"/>
                <a:cs typeface="Bell MT"/>
              </a:rPr>
              <a:t>2</a:t>
            </a:r>
            <a:r>
              <a:rPr dirty="0">
                <a:latin typeface="Bell MT"/>
                <a:cs typeface="Bell MT"/>
              </a:rPr>
              <a:t>,658,210</a:t>
            </a:r>
          </a:p>
          <a:p>
            <a:pPr marL="9525" marR="25718">
              <a:lnSpc>
                <a:spcPct val="92651"/>
              </a:lnSpc>
              <a:spcBef>
                <a:spcPts val="443"/>
              </a:spcBef>
            </a:pPr>
            <a:r>
              <a:rPr b="1" dirty="0">
                <a:solidFill>
                  <a:srgbClr val="00B050"/>
                </a:solidFill>
                <a:latin typeface="Bell MT"/>
                <a:cs typeface="Bell MT"/>
              </a:rPr>
              <a:t>28,439,272</a:t>
            </a:r>
            <a:r>
              <a:rPr b="1" spc="3" dirty="0">
                <a:solidFill>
                  <a:srgbClr val="00B050"/>
                </a:solidFill>
                <a:latin typeface="Bell MT"/>
                <a:cs typeface="Bell MT"/>
              </a:rPr>
              <a:t>,</a:t>
            </a:r>
            <a:r>
              <a:rPr b="1" dirty="0">
                <a:solidFill>
                  <a:srgbClr val="00B050"/>
                </a:solidFill>
                <a:latin typeface="Bell MT"/>
                <a:cs typeface="Bell MT"/>
              </a:rPr>
              <a:t>956,934</a:t>
            </a:r>
          </a:p>
          <a:p>
            <a:pPr marL="9525" marR="25718">
              <a:lnSpc>
                <a:spcPct val="92651"/>
              </a:lnSpc>
              <a:spcBef>
                <a:spcPts val="443"/>
              </a:spcBef>
            </a:pPr>
            <a:r>
              <a:rPr b="1" dirty="0">
                <a:solidFill>
                  <a:srgbClr val="00B050"/>
                </a:solidFill>
                <a:latin typeface="Bell MT"/>
                <a:cs typeface="Bell MT"/>
              </a:rPr>
              <a:t>275,986,683</a:t>
            </a:r>
            <a:r>
              <a:rPr b="1" spc="3" dirty="0">
                <a:solidFill>
                  <a:srgbClr val="00B050"/>
                </a:solidFill>
                <a:latin typeface="Bell MT"/>
                <a:cs typeface="Bell MT"/>
              </a:rPr>
              <a:t>,</a:t>
            </a:r>
            <a:r>
              <a:rPr b="1" dirty="0">
                <a:solidFill>
                  <a:srgbClr val="00B050"/>
                </a:solidFill>
                <a:latin typeface="Bell MT"/>
                <a:cs typeface="Bell MT"/>
              </a:rPr>
              <a:t>743,434</a:t>
            </a:r>
          </a:p>
          <a:p>
            <a:pPr marL="9525">
              <a:lnSpc>
                <a:spcPct val="92651"/>
              </a:lnSpc>
              <a:spcBef>
                <a:spcPts val="443"/>
              </a:spcBef>
            </a:pPr>
            <a:r>
              <a:rPr b="1" dirty="0">
                <a:solidFill>
                  <a:srgbClr val="00B050"/>
                </a:solidFill>
                <a:latin typeface="Bell MT"/>
                <a:cs typeface="Bell MT"/>
              </a:rPr>
              <a:t>2,789,712,466</a:t>
            </a:r>
            <a:r>
              <a:rPr b="1" spc="3" dirty="0">
                <a:solidFill>
                  <a:srgbClr val="00B050"/>
                </a:solidFill>
                <a:latin typeface="Bell MT"/>
                <a:cs typeface="Bell MT"/>
              </a:rPr>
              <a:t>,</a:t>
            </a:r>
            <a:r>
              <a:rPr b="1" dirty="0">
                <a:solidFill>
                  <a:srgbClr val="00B050"/>
                </a:solidFill>
                <a:latin typeface="Bell MT"/>
                <a:cs typeface="Bell MT"/>
              </a:rPr>
              <a:t>510,289</a:t>
            </a:r>
          </a:p>
        </p:txBody>
      </p:sp>
      <p:sp>
        <p:nvSpPr>
          <p:cNvPr id="6" name="object 6"/>
          <p:cNvSpPr txBox="1"/>
          <p:nvPr/>
        </p:nvSpPr>
        <p:spPr>
          <a:xfrm>
            <a:off x="6966205" y="1766311"/>
            <a:ext cx="1796795" cy="2906744"/>
          </a:xfrm>
          <a:prstGeom prst="rect">
            <a:avLst/>
          </a:prstGeom>
        </p:spPr>
        <p:txBody>
          <a:bodyPr wrap="square" lIns="0" tIns="0" rIns="0" bIns="0" rtlCol="0">
            <a:noAutofit/>
          </a:bodyPr>
          <a:lstStyle/>
          <a:p>
            <a:pPr marL="54101" marR="25718">
              <a:lnSpc>
                <a:spcPts val="1454"/>
              </a:lnSpc>
              <a:spcBef>
                <a:spcPts val="73"/>
              </a:spcBef>
            </a:pPr>
            <a:r>
              <a:rPr sz="2025" baseline="3331" dirty="0">
                <a:latin typeface="Bell MT"/>
                <a:cs typeface="Bell MT"/>
              </a:rPr>
              <a:t>1.9 s</a:t>
            </a:r>
            <a:endParaRPr dirty="0">
              <a:latin typeface="Bell MT"/>
              <a:cs typeface="Bell MT"/>
            </a:endParaRPr>
          </a:p>
          <a:p>
            <a:pPr marL="9525" marR="25718">
              <a:lnSpc>
                <a:spcPct val="92651"/>
              </a:lnSpc>
              <a:spcBef>
                <a:spcPts val="370"/>
              </a:spcBef>
            </a:pPr>
            <a:r>
              <a:rPr dirty="0">
                <a:latin typeface="Bell MT"/>
                <a:cs typeface="Bell MT"/>
              </a:rPr>
              <a:t>11.2</a:t>
            </a:r>
            <a:r>
              <a:rPr spc="3" dirty="0">
                <a:latin typeface="Bell MT"/>
                <a:cs typeface="Bell MT"/>
              </a:rPr>
              <a:t> </a:t>
            </a:r>
            <a:r>
              <a:rPr dirty="0">
                <a:latin typeface="Bell MT"/>
                <a:cs typeface="Bell MT"/>
              </a:rPr>
              <a:t>s</a:t>
            </a:r>
          </a:p>
          <a:p>
            <a:pPr marL="9525" marR="25718">
              <a:lnSpc>
                <a:spcPct val="92651"/>
              </a:lnSpc>
              <a:spcBef>
                <a:spcPts val="443"/>
              </a:spcBef>
            </a:pPr>
            <a:r>
              <a:rPr dirty="0">
                <a:latin typeface="Bell MT"/>
                <a:cs typeface="Bell MT"/>
              </a:rPr>
              <a:t>77.2</a:t>
            </a:r>
            <a:r>
              <a:rPr spc="3" dirty="0">
                <a:latin typeface="Bell MT"/>
                <a:cs typeface="Bell MT"/>
              </a:rPr>
              <a:t> </a:t>
            </a:r>
            <a:r>
              <a:rPr dirty="0">
                <a:latin typeface="Bell MT"/>
                <a:cs typeface="Bell MT"/>
              </a:rPr>
              <a:t>s</a:t>
            </a:r>
          </a:p>
          <a:p>
            <a:pPr marL="52958" marR="25718">
              <a:lnSpc>
                <a:spcPct val="92651"/>
              </a:lnSpc>
              <a:spcBef>
                <a:spcPts val="443"/>
              </a:spcBef>
            </a:pPr>
            <a:r>
              <a:rPr dirty="0">
                <a:latin typeface="Bell MT"/>
                <a:cs typeface="Bell MT"/>
              </a:rPr>
              <a:t>9.6</a:t>
            </a:r>
            <a:r>
              <a:rPr spc="3" dirty="0">
                <a:latin typeface="Bell MT"/>
                <a:cs typeface="Bell MT"/>
              </a:rPr>
              <a:t> </a:t>
            </a:r>
            <a:r>
              <a:rPr dirty="0">
                <a:latin typeface="Bell MT"/>
                <a:cs typeface="Bell MT"/>
              </a:rPr>
              <a:t>m</a:t>
            </a:r>
          </a:p>
          <a:p>
            <a:pPr marL="54101">
              <a:lnSpc>
                <a:spcPct val="92651"/>
              </a:lnSpc>
              <a:spcBef>
                <a:spcPts val="445"/>
              </a:spcBef>
            </a:pPr>
            <a:r>
              <a:rPr dirty="0">
                <a:latin typeface="Bell MT"/>
                <a:cs typeface="Bell MT"/>
              </a:rPr>
              <a:t>75.0 m</a:t>
            </a:r>
          </a:p>
          <a:p>
            <a:pPr marL="54101" marR="25718">
              <a:lnSpc>
                <a:spcPct val="92651"/>
              </a:lnSpc>
              <a:spcBef>
                <a:spcPts val="443"/>
              </a:spcBef>
            </a:pPr>
            <a:r>
              <a:rPr dirty="0">
                <a:latin typeface="Bell MT"/>
                <a:cs typeface="Bell MT"/>
              </a:rPr>
              <a:t>10.2 h</a:t>
            </a:r>
          </a:p>
          <a:p>
            <a:pPr marL="54101" marR="25718">
              <a:lnSpc>
                <a:spcPct val="92651"/>
              </a:lnSpc>
              <a:spcBef>
                <a:spcPts val="443"/>
              </a:spcBef>
            </a:pPr>
            <a:r>
              <a:rPr dirty="0">
                <a:latin typeface="Bell MT"/>
                <a:cs typeface="Bell MT"/>
              </a:rPr>
              <a:t>87.2 h</a:t>
            </a:r>
          </a:p>
          <a:p>
            <a:pPr marL="54101" marR="25718">
              <a:lnSpc>
                <a:spcPct val="92651"/>
              </a:lnSpc>
              <a:spcBef>
                <a:spcPts val="443"/>
              </a:spcBef>
            </a:pPr>
            <a:r>
              <a:rPr dirty="0">
                <a:latin typeface="Bell MT"/>
                <a:cs typeface="Bell MT"/>
              </a:rPr>
              <a:t>31.9</a:t>
            </a:r>
          </a:p>
          <a:p>
            <a:pPr marL="54101" marR="25718">
              <a:lnSpc>
                <a:spcPct val="92651"/>
              </a:lnSpc>
              <a:spcBef>
                <a:spcPts val="444"/>
              </a:spcBef>
            </a:pPr>
            <a:r>
              <a:rPr dirty="0">
                <a:latin typeface="Bell MT"/>
                <a:cs typeface="Bell MT"/>
              </a:rPr>
              <a:t>296</a:t>
            </a:r>
            <a:r>
              <a:rPr spc="-14" dirty="0">
                <a:latin typeface="Bell MT"/>
                <a:cs typeface="Bell MT"/>
              </a:rPr>
              <a:t> </a:t>
            </a:r>
            <a:r>
              <a:rPr dirty="0">
                <a:latin typeface="Bell MT"/>
                <a:cs typeface="Bell MT"/>
              </a:rPr>
              <a:t>d</a:t>
            </a:r>
          </a:p>
          <a:p>
            <a:pPr marL="76962" marR="25718">
              <a:lnSpc>
                <a:spcPct val="92651"/>
              </a:lnSpc>
              <a:spcBef>
                <a:spcPts val="443"/>
              </a:spcBef>
            </a:pPr>
            <a:r>
              <a:rPr dirty="0">
                <a:solidFill>
                  <a:srgbClr val="00B050"/>
                </a:solidFill>
                <a:latin typeface="Bell MT"/>
                <a:cs typeface="Bell MT"/>
              </a:rPr>
              <a:t>?</a:t>
            </a:r>
          </a:p>
          <a:p>
            <a:pPr marL="76962" marR="25718">
              <a:lnSpc>
                <a:spcPct val="92651"/>
              </a:lnSpc>
              <a:spcBef>
                <a:spcPts val="443"/>
              </a:spcBef>
            </a:pPr>
            <a:r>
              <a:rPr dirty="0">
                <a:solidFill>
                  <a:srgbClr val="00B050"/>
                </a:solidFill>
                <a:latin typeface="Bell MT"/>
                <a:cs typeface="Bell MT"/>
              </a:rPr>
              <a:t>?</a:t>
            </a:r>
          </a:p>
          <a:p>
            <a:pPr marL="114680" marR="25718">
              <a:lnSpc>
                <a:spcPct val="92651"/>
              </a:lnSpc>
              <a:spcBef>
                <a:spcPts val="443"/>
              </a:spcBef>
            </a:pPr>
            <a:r>
              <a:rPr dirty="0">
                <a:solidFill>
                  <a:srgbClr val="00B050"/>
                </a:solidFill>
                <a:latin typeface="Bell MT"/>
                <a:cs typeface="Bell MT"/>
              </a:rPr>
              <a:t>?</a:t>
            </a:r>
          </a:p>
        </p:txBody>
      </p:sp>
      <p:sp>
        <p:nvSpPr>
          <p:cNvPr id="5" name="object 5"/>
          <p:cNvSpPr txBox="1"/>
          <p:nvPr/>
        </p:nvSpPr>
        <p:spPr>
          <a:xfrm>
            <a:off x="408709" y="6096000"/>
            <a:ext cx="908001" cy="190728"/>
          </a:xfrm>
          <a:prstGeom prst="rect">
            <a:avLst/>
          </a:prstGeom>
        </p:spPr>
        <p:txBody>
          <a:bodyPr wrap="square" lIns="0" tIns="0" rIns="0" bIns="0" rtlCol="0">
            <a:noAutofit/>
          </a:bodyPr>
          <a:lstStyle/>
          <a:p>
            <a:pPr marL="9525">
              <a:lnSpc>
                <a:spcPts val="1459"/>
              </a:lnSpc>
              <a:spcBef>
                <a:spcPts val="73"/>
              </a:spcBef>
            </a:pPr>
            <a:r>
              <a:rPr sz="2800" baseline="3331" dirty="0">
                <a:latin typeface="Bell MT"/>
                <a:cs typeface="Bell MT"/>
              </a:rPr>
              <a:t>(s</a:t>
            </a:r>
            <a:r>
              <a:rPr sz="2800" spc="3" baseline="3331" dirty="0">
                <a:latin typeface="Bell MT"/>
                <a:cs typeface="Bell MT"/>
              </a:rPr>
              <a:t> </a:t>
            </a:r>
            <a:r>
              <a:rPr sz="2800" baseline="3331" dirty="0">
                <a:latin typeface="Bell MT"/>
                <a:cs typeface="Bell MT"/>
              </a:rPr>
              <a:t>=</a:t>
            </a:r>
            <a:r>
              <a:rPr sz="2800" spc="3" baseline="3331" dirty="0">
                <a:latin typeface="Bell MT"/>
                <a:cs typeface="Bell MT"/>
              </a:rPr>
              <a:t> </a:t>
            </a:r>
            <a:r>
              <a:rPr sz="2800" spc="-3" baseline="3331" dirty="0">
                <a:latin typeface="Bell MT"/>
                <a:cs typeface="Bell MT"/>
              </a:rPr>
              <a:t>s</a:t>
            </a:r>
            <a:r>
              <a:rPr sz="2800" baseline="3331" dirty="0">
                <a:latin typeface="Bell MT"/>
                <a:cs typeface="Bell MT"/>
              </a:rPr>
              <a:t>e</a:t>
            </a:r>
            <a:r>
              <a:rPr sz="2800" spc="-7" baseline="3331" dirty="0">
                <a:latin typeface="Bell MT"/>
                <a:cs typeface="Bell MT"/>
              </a:rPr>
              <a:t>c</a:t>
            </a:r>
            <a:r>
              <a:rPr sz="2800" spc="-3" baseline="3331" dirty="0">
                <a:latin typeface="Bell MT"/>
                <a:cs typeface="Bell MT"/>
              </a:rPr>
              <a:t>o</a:t>
            </a:r>
            <a:r>
              <a:rPr sz="2800" baseline="3331" dirty="0">
                <a:latin typeface="Bell MT"/>
                <a:cs typeface="Bell MT"/>
              </a:rPr>
              <a:t>n</a:t>
            </a:r>
            <a:r>
              <a:rPr sz="2800" spc="3" baseline="3331" dirty="0">
                <a:latin typeface="Bell MT"/>
                <a:cs typeface="Bell MT"/>
              </a:rPr>
              <a:t>d</a:t>
            </a:r>
            <a:r>
              <a:rPr sz="2800" baseline="3331" dirty="0">
                <a:latin typeface="Bell MT"/>
                <a:cs typeface="Bell MT"/>
              </a:rPr>
              <a:t>s</a:t>
            </a:r>
            <a:endParaRPr sz="2400" dirty="0">
              <a:latin typeface="Bell MT"/>
              <a:cs typeface="Bell MT"/>
            </a:endParaRPr>
          </a:p>
        </p:txBody>
      </p:sp>
      <p:sp>
        <p:nvSpPr>
          <p:cNvPr id="4" name="object 4"/>
          <p:cNvSpPr txBox="1"/>
          <p:nvPr/>
        </p:nvSpPr>
        <p:spPr>
          <a:xfrm>
            <a:off x="1401996" y="6096000"/>
            <a:ext cx="938044" cy="190728"/>
          </a:xfrm>
          <a:prstGeom prst="rect">
            <a:avLst/>
          </a:prstGeom>
        </p:spPr>
        <p:txBody>
          <a:bodyPr wrap="square" lIns="0" tIns="0" rIns="0" bIns="0" rtlCol="0">
            <a:noAutofit/>
          </a:bodyPr>
          <a:lstStyle/>
          <a:p>
            <a:pPr marL="9525">
              <a:lnSpc>
                <a:spcPts val="1459"/>
              </a:lnSpc>
              <a:spcBef>
                <a:spcPts val="73"/>
              </a:spcBef>
            </a:pPr>
            <a:r>
              <a:rPr sz="2800" baseline="3331" dirty="0">
                <a:latin typeface="Bell MT"/>
                <a:cs typeface="Bell MT"/>
              </a:rPr>
              <a:t>m =</a:t>
            </a:r>
            <a:r>
              <a:rPr sz="2800" spc="7" baseline="3331" dirty="0">
                <a:latin typeface="Bell MT"/>
                <a:cs typeface="Bell MT"/>
              </a:rPr>
              <a:t> </a:t>
            </a:r>
            <a:r>
              <a:rPr sz="2800" baseline="3331" dirty="0">
                <a:latin typeface="Bell MT"/>
                <a:cs typeface="Bell MT"/>
              </a:rPr>
              <a:t>minutes</a:t>
            </a:r>
            <a:endParaRPr sz="2400">
              <a:latin typeface="Bell MT"/>
              <a:cs typeface="Bell MT"/>
            </a:endParaRPr>
          </a:p>
        </p:txBody>
      </p:sp>
      <p:sp>
        <p:nvSpPr>
          <p:cNvPr id="3" name="object 3"/>
          <p:cNvSpPr txBox="1"/>
          <p:nvPr/>
        </p:nvSpPr>
        <p:spPr>
          <a:xfrm>
            <a:off x="2424028" y="6096000"/>
            <a:ext cx="732374" cy="190728"/>
          </a:xfrm>
          <a:prstGeom prst="rect">
            <a:avLst/>
          </a:prstGeom>
        </p:spPr>
        <p:txBody>
          <a:bodyPr wrap="square" lIns="0" tIns="0" rIns="0" bIns="0" rtlCol="0">
            <a:noAutofit/>
          </a:bodyPr>
          <a:lstStyle/>
          <a:p>
            <a:pPr marL="9525">
              <a:lnSpc>
                <a:spcPts val="1459"/>
              </a:lnSpc>
              <a:spcBef>
                <a:spcPts val="73"/>
              </a:spcBef>
            </a:pPr>
            <a:r>
              <a:rPr sz="2800" baseline="3331" dirty="0">
                <a:latin typeface="Bell MT"/>
                <a:cs typeface="Bell MT"/>
              </a:rPr>
              <a:t>h = </a:t>
            </a:r>
            <a:r>
              <a:rPr sz="2800" spc="-3" baseline="3331" dirty="0">
                <a:latin typeface="Bell MT"/>
                <a:cs typeface="Bell MT"/>
              </a:rPr>
              <a:t>ho</a:t>
            </a:r>
            <a:r>
              <a:rPr sz="2800" baseline="3331" dirty="0">
                <a:latin typeface="Bell MT"/>
                <a:cs typeface="Bell MT"/>
              </a:rPr>
              <a:t>u</a:t>
            </a:r>
            <a:r>
              <a:rPr sz="2800" spc="14" baseline="3331" dirty="0">
                <a:latin typeface="Bell MT"/>
                <a:cs typeface="Bell MT"/>
              </a:rPr>
              <a:t>r</a:t>
            </a:r>
            <a:r>
              <a:rPr sz="2800" baseline="3331" dirty="0">
                <a:latin typeface="Bell MT"/>
                <a:cs typeface="Bell MT"/>
              </a:rPr>
              <a:t>s</a:t>
            </a:r>
            <a:endParaRPr sz="2400" dirty="0">
              <a:latin typeface="Bell MT"/>
              <a:cs typeface="Bell MT"/>
            </a:endParaRPr>
          </a:p>
        </p:txBody>
      </p:sp>
      <p:sp>
        <p:nvSpPr>
          <p:cNvPr id="2" name="object 2"/>
          <p:cNvSpPr txBox="1"/>
          <p:nvPr/>
        </p:nvSpPr>
        <p:spPr>
          <a:xfrm>
            <a:off x="3240416" y="6096000"/>
            <a:ext cx="696879" cy="190728"/>
          </a:xfrm>
          <a:prstGeom prst="rect">
            <a:avLst/>
          </a:prstGeom>
        </p:spPr>
        <p:txBody>
          <a:bodyPr wrap="square" lIns="0" tIns="0" rIns="0" bIns="0" rtlCol="0">
            <a:noAutofit/>
          </a:bodyPr>
          <a:lstStyle/>
          <a:p>
            <a:pPr marL="9525">
              <a:lnSpc>
                <a:spcPts val="1459"/>
              </a:lnSpc>
              <a:spcBef>
                <a:spcPts val="73"/>
              </a:spcBef>
            </a:pPr>
            <a:r>
              <a:rPr sz="2800" baseline="3331" dirty="0">
                <a:latin typeface="Bell MT"/>
                <a:cs typeface="Bell MT"/>
              </a:rPr>
              <a:t>d = </a:t>
            </a:r>
            <a:r>
              <a:rPr sz="2800" spc="3" baseline="3331" dirty="0">
                <a:latin typeface="Bell MT"/>
                <a:cs typeface="Bell MT"/>
              </a:rPr>
              <a:t>d</a:t>
            </a:r>
            <a:r>
              <a:rPr sz="2800" spc="-33" baseline="3331" dirty="0">
                <a:latin typeface="Bell MT"/>
                <a:cs typeface="Bell MT"/>
              </a:rPr>
              <a:t>a</a:t>
            </a:r>
            <a:r>
              <a:rPr sz="2800" baseline="3331" dirty="0">
                <a:latin typeface="Bell MT"/>
                <a:cs typeface="Bell MT"/>
              </a:rPr>
              <a:t>y</a:t>
            </a:r>
            <a:r>
              <a:rPr sz="2800" spc="-3" baseline="3331" dirty="0">
                <a:latin typeface="Bell MT"/>
                <a:cs typeface="Bell MT"/>
              </a:rPr>
              <a:t>s</a:t>
            </a:r>
            <a:r>
              <a:rPr sz="2800" baseline="3331" dirty="0">
                <a:latin typeface="Bell MT"/>
                <a:cs typeface="Bell MT"/>
              </a:rPr>
              <a:t>)</a:t>
            </a:r>
            <a:endParaRPr sz="2400" dirty="0">
              <a:latin typeface="Bell MT"/>
              <a:cs typeface="Bell MT"/>
            </a:endParaRPr>
          </a:p>
        </p:txBody>
      </p:sp>
      <p:sp>
        <p:nvSpPr>
          <p:cNvPr id="14" name="object 18">
            <a:extLst>
              <a:ext uri="{FF2B5EF4-FFF2-40B4-BE49-F238E27FC236}">
                <a16:creationId xmlns:a16="http://schemas.microsoft.com/office/drawing/2014/main" xmlns="" id="{DE557585-887D-4987-BB15-E46C3F724341}"/>
              </a:ext>
            </a:extLst>
          </p:cNvPr>
          <p:cNvSpPr txBox="1"/>
          <p:nvPr/>
        </p:nvSpPr>
        <p:spPr>
          <a:xfrm>
            <a:off x="746660" y="776391"/>
            <a:ext cx="5519571" cy="323850"/>
          </a:xfrm>
          <a:prstGeom prst="rect">
            <a:avLst/>
          </a:prstGeom>
        </p:spPr>
        <p:txBody>
          <a:bodyPr wrap="square" lIns="0" tIns="0" rIns="0" bIns="0" rtlCol="0">
            <a:noAutofit/>
          </a:bodyPr>
          <a:lstStyle/>
          <a:p>
            <a:pPr marL="9525">
              <a:lnSpc>
                <a:spcPts val="2528"/>
              </a:lnSpc>
              <a:spcBef>
                <a:spcPts val="126"/>
              </a:spcBef>
            </a:pPr>
            <a:r>
              <a:rPr lang="en-US" sz="2400" spc="3" dirty="0">
                <a:cs typeface="Arial"/>
              </a:rPr>
              <a:t>N- Queen Problem Solution Comparison</a:t>
            </a:r>
            <a:endParaRPr sz="2400" dirty="0">
              <a:cs typeface="Arial"/>
            </a:endParaRPr>
          </a:p>
        </p:txBody>
      </p:sp>
    </p:spTree>
    <p:extLst>
      <p:ext uri="{BB962C8B-B14F-4D97-AF65-F5344CB8AC3E}">
        <p14:creationId xmlns:p14="http://schemas.microsoft.com/office/powerpoint/2010/main" val="19438463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23815" y="948891"/>
            <a:ext cx="6477000" cy="5324535"/>
          </a:xfrm>
          <a:prstGeom prst="rect">
            <a:avLst/>
          </a:prstGeom>
        </p:spPr>
        <p:txBody>
          <a:bodyPr wrap="square">
            <a:spAutoFit/>
          </a:bodyPr>
          <a:lstStyle/>
          <a:p>
            <a:r>
              <a:rPr lang="en-US" sz="2000" dirty="0">
                <a:latin typeface="+mn-lt"/>
              </a:rPr>
              <a:t>bool </a:t>
            </a:r>
            <a:r>
              <a:rPr lang="en-US" sz="2000" dirty="0" err="1">
                <a:latin typeface="+mn-lt"/>
              </a:rPr>
              <a:t>solveNQUtil</a:t>
            </a:r>
            <a:r>
              <a:rPr lang="en-US" sz="2000" dirty="0">
                <a:latin typeface="+mn-lt"/>
              </a:rPr>
              <a:t>(</a:t>
            </a:r>
            <a:r>
              <a:rPr lang="en-US" sz="2000" dirty="0" err="1">
                <a:latin typeface="+mn-lt"/>
              </a:rPr>
              <a:t>int</a:t>
            </a:r>
            <a:r>
              <a:rPr lang="en-US" sz="2000" dirty="0">
                <a:latin typeface="+mn-lt"/>
              </a:rPr>
              <a:t> board[N][N], </a:t>
            </a:r>
            <a:r>
              <a:rPr lang="en-US" sz="2000" dirty="0" err="1">
                <a:latin typeface="+mn-lt"/>
              </a:rPr>
              <a:t>int</a:t>
            </a:r>
            <a:r>
              <a:rPr lang="en-US" sz="2000" dirty="0">
                <a:latin typeface="+mn-lt"/>
              </a:rPr>
              <a:t> col)</a:t>
            </a:r>
          </a:p>
          <a:p>
            <a:r>
              <a:rPr lang="en-US" sz="2000" dirty="0" smtClean="0">
                <a:latin typeface="+mn-lt"/>
              </a:rPr>
              <a:t>{</a:t>
            </a:r>
            <a:endParaRPr lang="en-US" sz="2000" dirty="0">
              <a:latin typeface="+mn-lt"/>
            </a:endParaRPr>
          </a:p>
          <a:p>
            <a:r>
              <a:rPr lang="en-US" sz="2000" dirty="0">
                <a:latin typeface="+mn-lt"/>
              </a:rPr>
              <a:t>    </a:t>
            </a:r>
            <a:r>
              <a:rPr lang="en-US" sz="2000" dirty="0">
                <a:solidFill>
                  <a:srgbClr val="00B050"/>
                </a:solidFill>
                <a:latin typeface="+mn-lt"/>
              </a:rPr>
              <a:t>if (col &gt;= N)</a:t>
            </a:r>
          </a:p>
          <a:p>
            <a:r>
              <a:rPr lang="en-US" sz="2000" dirty="0">
                <a:solidFill>
                  <a:srgbClr val="00B050"/>
                </a:solidFill>
                <a:latin typeface="+mn-lt"/>
              </a:rPr>
              <a:t>        return true;</a:t>
            </a:r>
          </a:p>
          <a:p>
            <a:r>
              <a:rPr lang="en-US" sz="2000" dirty="0">
                <a:latin typeface="+mn-lt"/>
              </a:rPr>
              <a:t>    for (</a:t>
            </a:r>
            <a:r>
              <a:rPr lang="en-US" sz="2000" dirty="0" err="1">
                <a:latin typeface="+mn-lt"/>
              </a:rPr>
              <a:t>int</a:t>
            </a:r>
            <a:r>
              <a:rPr lang="en-US" sz="2000" dirty="0">
                <a:latin typeface="+mn-lt"/>
              </a:rPr>
              <a:t> </a:t>
            </a:r>
            <a:r>
              <a:rPr lang="en-US" sz="2000" dirty="0" err="1">
                <a:latin typeface="+mn-lt"/>
              </a:rPr>
              <a:t>i</a:t>
            </a:r>
            <a:r>
              <a:rPr lang="en-US" sz="2000" dirty="0">
                <a:latin typeface="+mn-lt"/>
              </a:rPr>
              <a:t> = 0; </a:t>
            </a:r>
            <a:r>
              <a:rPr lang="en-US" sz="2000" dirty="0" err="1">
                <a:latin typeface="+mn-lt"/>
              </a:rPr>
              <a:t>i</a:t>
            </a:r>
            <a:r>
              <a:rPr lang="en-US" sz="2000" dirty="0">
                <a:latin typeface="+mn-lt"/>
              </a:rPr>
              <a:t> &lt; N; </a:t>
            </a:r>
            <a:r>
              <a:rPr lang="en-US" sz="2000" dirty="0" err="1">
                <a:latin typeface="+mn-lt"/>
              </a:rPr>
              <a:t>i</a:t>
            </a:r>
            <a:r>
              <a:rPr lang="en-US" sz="2000" dirty="0">
                <a:latin typeface="+mn-lt"/>
              </a:rPr>
              <a:t>++)</a:t>
            </a:r>
          </a:p>
          <a:p>
            <a:r>
              <a:rPr lang="en-US" sz="2000" dirty="0">
                <a:latin typeface="+mn-lt"/>
              </a:rPr>
              <a:t>    {</a:t>
            </a:r>
          </a:p>
          <a:p>
            <a:r>
              <a:rPr lang="en-US" sz="2000" dirty="0">
                <a:latin typeface="+mn-lt"/>
              </a:rPr>
              <a:t>        </a:t>
            </a:r>
            <a:r>
              <a:rPr lang="en-US" sz="2000" dirty="0">
                <a:solidFill>
                  <a:schemeClr val="accent2">
                    <a:lumMod val="75000"/>
                  </a:schemeClr>
                </a:solidFill>
                <a:latin typeface="+mn-lt"/>
              </a:rPr>
              <a:t>if (</a:t>
            </a:r>
            <a:r>
              <a:rPr lang="en-US" sz="2000" dirty="0" err="1">
                <a:solidFill>
                  <a:schemeClr val="accent2">
                    <a:lumMod val="75000"/>
                  </a:schemeClr>
                </a:solidFill>
                <a:latin typeface="+mn-lt"/>
              </a:rPr>
              <a:t>isSafe</a:t>
            </a:r>
            <a:r>
              <a:rPr lang="en-US" sz="2000" dirty="0">
                <a:solidFill>
                  <a:schemeClr val="accent2">
                    <a:lumMod val="75000"/>
                  </a:schemeClr>
                </a:solidFill>
                <a:latin typeface="+mn-lt"/>
              </a:rPr>
              <a:t>(board, </a:t>
            </a:r>
            <a:r>
              <a:rPr lang="en-US" sz="2000" dirty="0" err="1">
                <a:solidFill>
                  <a:schemeClr val="accent2">
                    <a:lumMod val="75000"/>
                  </a:schemeClr>
                </a:solidFill>
                <a:latin typeface="+mn-lt"/>
              </a:rPr>
              <a:t>i</a:t>
            </a:r>
            <a:r>
              <a:rPr lang="en-US" sz="2000" dirty="0">
                <a:solidFill>
                  <a:schemeClr val="accent2">
                    <a:lumMod val="75000"/>
                  </a:schemeClr>
                </a:solidFill>
                <a:latin typeface="+mn-lt"/>
              </a:rPr>
              <a:t>, col))</a:t>
            </a:r>
          </a:p>
          <a:p>
            <a:r>
              <a:rPr lang="en-US" sz="2000" dirty="0">
                <a:latin typeface="+mn-lt"/>
              </a:rPr>
              <a:t>        {</a:t>
            </a:r>
          </a:p>
          <a:p>
            <a:r>
              <a:rPr lang="en-US" sz="2000" dirty="0">
                <a:latin typeface="+mn-lt"/>
              </a:rPr>
              <a:t>            </a:t>
            </a:r>
            <a:r>
              <a:rPr lang="en-US" sz="2000" dirty="0">
                <a:solidFill>
                  <a:schemeClr val="accent3">
                    <a:lumMod val="60000"/>
                    <a:lumOff val="40000"/>
                  </a:schemeClr>
                </a:solidFill>
                <a:latin typeface="+mn-lt"/>
              </a:rPr>
              <a:t>board[</a:t>
            </a:r>
            <a:r>
              <a:rPr lang="en-US" sz="2000" dirty="0" err="1">
                <a:solidFill>
                  <a:schemeClr val="accent3">
                    <a:lumMod val="60000"/>
                    <a:lumOff val="40000"/>
                  </a:schemeClr>
                </a:solidFill>
                <a:latin typeface="+mn-lt"/>
              </a:rPr>
              <a:t>i</a:t>
            </a:r>
            <a:r>
              <a:rPr lang="en-US" sz="2000" dirty="0">
                <a:solidFill>
                  <a:schemeClr val="accent3">
                    <a:lumMod val="60000"/>
                    <a:lumOff val="40000"/>
                  </a:schemeClr>
                </a:solidFill>
                <a:latin typeface="+mn-lt"/>
              </a:rPr>
              <a:t>][col] = 1</a:t>
            </a:r>
            <a:r>
              <a:rPr lang="en-US" sz="2000" dirty="0" smtClean="0">
                <a:solidFill>
                  <a:schemeClr val="accent3">
                    <a:lumMod val="60000"/>
                    <a:lumOff val="40000"/>
                  </a:schemeClr>
                </a:solidFill>
                <a:latin typeface="+mn-lt"/>
              </a:rPr>
              <a:t>;                 </a:t>
            </a:r>
            <a:endParaRPr lang="en-US" sz="2000" dirty="0">
              <a:solidFill>
                <a:schemeClr val="accent3">
                  <a:lumMod val="60000"/>
                  <a:lumOff val="40000"/>
                </a:schemeClr>
              </a:solidFill>
              <a:latin typeface="+mn-lt"/>
            </a:endParaRPr>
          </a:p>
          <a:p>
            <a:r>
              <a:rPr lang="en-US" sz="2000" dirty="0">
                <a:latin typeface="+mn-lt"/>
              </a:rPr>
              <a:t>            if (</a:t>
            </a:r>
            <a:r>
              <a:rPr lang="en-US" sz="2000" dirty="0" err="1">
                <a:latin typeface="+mn-lt"/>
              </a:rPr>
              <a:t>solveNQUtil</a:t>
            </a:r>
            <a:r>
              <a:rPr lang="en-US" sz="2000" dirty="0">
                <a:latin typeface="+mn-lt"/>
              </a:rPr>
              <a:t>(board, col + 1))</a:t>
            </a:r>
          </a:p>
          <a:p>
            <a:r>
              <a:rPr lang="en-US" sz="2000" dirty="0">
                <a:latin typeface="+mn-lt"/>
              </a:rPr>
              <a:t>                return true;</a:t>
            </a:r>
          </a:p>
          <a:p>
            <a:r>
              <a:rPr lang="en-US" sz="2000" dirty="0">
                <a:latin typeface="+mn-lt"/>
              </a:rPr>
              <a:t>                </a:t>
            </a:r>
          </a:p>
          <a:p>
            <a:r>
              <a:rPr lang="en-US" sz="2000" dirty="0">
                <a:latin typeface="+mn-lt"/>
              </a:rPr>
              <a:t>            </a:t>
            </a:r>
            <a:r>
              <a:rPr lang="en-US" sz="2000" dirty="0">
                <a:solidFill>
                  <a:schemeClr val="accent1">
                    <a:lumMod val="75000"/>
                  </a:schemeClr>
                </a:solidFill>
                <a:latin typeface="+mn-lt"/>
              </a:rPr>
              <a:t>board[</a:t>
            </a:r>
            <a:r>
              <a:rPr lang="en-US" sz="2000" dirty="0" err="1">
                <a:solidFill>
                  <a:schemeClr val="accent1">
                    <a:lumMod val="75000"/>
                  </a:schemeClr>
                </a:solidFill>
                <a:latin typeface="+mn-lt"/>
              </a:rPr>
              <a:t>i</a:t>
            </a:r>
            <a:r>
              <a:rPr lang="en-US" sz="2000" dirty="0">
                <a:solidFill>
                  <a:schemeClr val="accent1">
                    <a:lumMod val="75000"/>
                  </a:schemeClr>
                </a:solidFill>
                <a:latin typeface="+mn-lt"/>
              </a:rPr>
              <a:t>][col] = 0</a:t>
            </a:r>
            <a:r>
              <a:rPr lang="en-US" sz="2000" dirty="0" smtClean="0">
                <a:solidFill>
                  <a:schemeClr val="accent1">
                    <a:lumMod val="75000"/>
                  </a:schemeClr>
                </a:solidFill>
                <a:latin typeface="+mn-lt"/>
              </a:rPr>
              <a:t>;  </a:t>
            </a:r>
            <a:r>
              <a:rPr lang="en-US" sz="2000" dirty="0">
                <a:solidFill>
                  <a:schemeClr val="accent1">
                    <a:lumMod val="75000"/>
                  </a:schemeClr>
                </a:solidFill>
                <a:latin typeface="+mn-lt"/>
              </a:rPr>
              <a:t>// BACKTRACK</a:t>
            </a:r>
          </a:p>
          <a:p>
            <a:r>
              <a:rPr lang="en-US" sz="2000" dirty="0">
                <a:latin typeface="+mn-lt"/>
              </a:rPr>
              <a:t>        }</a:t>
            </a:r>
          </a:p>
          <a:p>
            <a:r>
              <a:rPr lang="en-US" sz="2000" dirty="0">
                <a:latin typeface="+mn-lt"/>
              </a:rPr>
              <a:t>    }</a:t>
            </a:r>
          </a:p>
          <a:p>
            <a:r>
              <a:rPr lang="en-US" sz="2000" dirty="0">
                <a:latin typeface="+mn-lt"/>
              </a:rPr>
              <a:t>    return false;</a:t>
            </a:r>
          </a:p>
          <a:p>
            <a:r>
              <a:rPr lang="en-US" sz="2000" dirty="0">
                <a:latin typeface="+mn-lt"/>
              </a:rPr>
              <a:t>}</a:t>
            </a:r>
          </a:p>
        </p:txBody>
      </p:sp>
      <p:sp>
        <p:nvSpPr>
          <p:cNvPr id="12" name="Rectangle 11"/>
          <p:cNvSpPr/>
          <p:nvPr/>
        </p:nvSpPr>
        <p:spPr>
          <a:xfrm>
            <a:off x="116888" y="245285"/>
            <a:ext cx="4599080" cy="412934"/>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N</a:t>
            </a:r>
            <a:r>
              <a:rPr lang="en-US" sz="4000" spc="3" dirty="0" smtClean="0">
                <a:solidFill>
                  <a:srgbClr val="0070C0"/>
                </a:solidFill>
                <a:latin typeface="+mn-lt"/>
                <a:cs typeface="Arial"/>
              </a:rPr>
              <a:t>- </a:t>
            </a:r>
            <a:r>
              <a:rPr lang="en-US" sz="4000" spc="3" dirty="0">
                <a:solidFill>
                  <a:srgbClr val="0070C0"/>
                </a:solidFill>
                <a:latin typeface="+mn-lt"/>
                <a:cs typeface="Arial"/>
              </a:rPr>
              <a:t>Queen Problem</a:t>
            </a:r>
          </a:p>
        </p:txBody>
      </p:sp>
      <p:sp>
        <p:nvSpPr>
          <p:cNvPr id="11" name="Rectangle 1"/>
          <p:cNvSpPr>
            <a:spLocks noChangeArrowheads="1"/>
          </p:cNvSpPr>
          <p:nvPr/>
        </p:nvSpPr>
        <p:spPr bwMode="auto">
          <a:xfrm>
            <a:off x="4495800" y="1524000"/>
            <a:ext cx="4191000"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rgbClr val="00B050"/>
                </a:solidFill>
                <a:effectLst/>
                <a:latin typeface="Consolas" panose="020B0609020204030204" pitchFamily="49" charset="0"/>
              </a:rPr>
              <a:t>base case: If all queens are placed</a:t>
            </a:r>
            <a:r>
              <a:rPr lang="en-US" altLang="en-US" sz="1050" i="1" dirty="0">
                <a:solidFill>
                  <a:srgbClr val="00B050"/>
                </a:solidFill>
              </a:rPr>
              <a:t> </a:t>
            </a:r>
            <a:r>
              <a:rPr kumimoji="0" lang="en-US" altLang="en-US" sz="1600" b="0" i="1" u="none" strike="noStrike" cap="none" normalizeH="0" baseline="0" dirty="0" smtClean="0">
                <a:ln>
                  <a:noFill/>
                </a:ln>
                <a:solidFill>
                  <a:srgbClr val="00B050"/>
                </a:solidFill>
                <a:effectLst/>
                <a:latin typeface="Consolas" panose="020B0609020204030204" pitchFamily="49" charset="0"/>
              </a:rPr>
              <a:t>then return true</a:t>
            </a:r>
            <a:endParaRPr kumimoji="0" lang="en-US" altLang="en-US" sz="2800" b="0" i="1" u="none" strike="noStrike" cap="none" normalizeH="0" baseline="0" dirty="0" smtClean="0">
              <a:ln>
                <a:noFill/>
              </a:ln>
              <a:solidFill>
                <a:srgbClr val="00B050"/>
              </a:solidFill>
              <a:effectLst/>
            </a:endParaRPr>
          </a:p>
        </p:txBody>
      </p:sp>
      <p:sp>
        <p:nvSpPr>
          <p:cNvPr id="13" name="Rectangle 2"/>
          <p:cNvSpPr>
            <a:spLocks noChangeArrowheads="1"/>
          </p:cNvSpPr>
          <p:nvPr/>
        </p:nvSpPr>
        <p:spPr bwMode="auto">
          <a:xfrm>
            <a:off x="5562599" y="2741700"/>
            <a:ext cx="3124201"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chemeClr val="accent2">
                    <a:lumMod val="75000"/>
                  </a:schemeClr>
                </a:solidFill>
                <a:effectLst/>
                <a:latin typeface="+mn-lt"/>
              </a:rPr>
              <a:t>Check if the queen can be placed on board[</a:t>
            </a:r>
            <a:r>
              <a:rPr kumimoji="0" lang="en-US" altLang="en-US" sz="1600" b="0" i="1" u="none" strike="noStrike" cap="none" normalizeH="0" baseline="0" dirty="0" err="1" smtClean="0">
                <a:ln>
                  <a:noFill/>
                </a:ln>
                <a:solidFill>
                  <a:schemeClr val="accent2">
                    <a:lumMod val="75000"/>
                  </a:schemeClr>
                </a:solidFill>
                <a:effectLst/>
                <a:latin typeface="+mn-lt"/>
              </a:rPr>
              <a:t>i</a:t>
            </a:r>
            <a:r>
              <a:rPr kumimoji="0" lang="en-US" altLang="en-US" sz="1600" b="0" i="1" u="none" strike="noStrike" cap="none" normalizeH="0" baseline="0" dirty="0" smtClean="0">
                <a:ln>
                  <a:noFill/>
                </a:ln>
                <a:solidFill>
                  <a:schemeClr val="accent2">
                    <a:lumMod val="75000"/>
                  </a:schemeClr>
                </a:solidFill>
                <a:effectLst/>
                <a:latin typeface="+mn-lt"/>
              </a:rPr>
              <a:t>][col]</a:t>
            </a:r>
            <a:endParaRPr kumimoji="0" lang="en-US" altLang="en-US" sz="2800" b="0" i="1" u="none" strike="noStrike" cap="none" normalizeH="0" baseline="0" dirty="0" smtClean="0">
              <a:ln>
                <a:noFill/>
              </a:ln>
              <a:solidFill>
                <a:schemeClr val="accent2">
                  <a:lumMod val="75000"/>
                </a:schemeClr>
              </a:solidFill>
              <a:effectLst/>
              <a:latin typeface="+mn-lt"/>
            </a:endParaRPr>
          </a:p>
        </p:txBody>
      </p:sp>
      <p:sp>
        <p:nvSpPr>
          <p:cNvPr id="15" name="Rectangle 3"/>
          <p:cNvSpPr>
            <a:spLocks noChangeArrowheads="1"/>
          </p:cNvSpPr>
          <p:nvPr/>
        </p:nvSpPr>
        <p:spPr bwMode="auto">
          <a:xfrm>
            <a:off x="4762500" y="3702062"/>
            <a:ext cx="41910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effectLst/>
                <a:latin typeface="Consolas" panose="020B0609020204030204" pitchFamily="49" charset="0"/>
              </a:rPr>
              <a:t>    </a:t>
            </a:r>
            <a:r>
              <a:rPr kumimoji="0" lang="en-US" altLang="en-US" sz="1600" b="0" i="1" u="none" strike="noStrike" cap="none" normalizeH="0" baseline="0" dirty="0" smtClean="0">
                <a:ln>
                  <a:noFill/>
                </a:ln>
                <a:effectLst/>
                <a:latin typeface="Consolas" panose="020B0609020204030204" pitchFamily="49" charset="0"/>
              </a:rPr>
              <a:t>recur to place rest of the queens</a:t>
            </a:r>
            <a:endParaRPr kumimoji="0" lang="en-US" altLang="en-US" sz="2400" b="0" i="1" u="none" strike="noStrike" cap="none" normalizeH="0" baseline="0" dirty="0" smtClean="0">
              <a:ln>
                <a:noFill/>
              </a:ln>
              <a:effectLst/>
              <a:latin typeface="Arial" panose="020B0604020202020204" pitchFamily="34" charset="0"/>
            </a:endParaRPr>
          </a:p>
        </p:txBody>
      </p:sp>
      <p:sp>
        <p:nvSpPr>
          <p:cNvPr id="16" name="Rectangle 4"/>
          <p:cNvSpPr>
            <a:spLocks noChangeArrowheads="1"/>
          </p:cNvSpPr>
          <p:nvPr/>
        </p:nvSpPr>
        <p:spPr bwMode="auto">
          <a:xfrm>
            <a:off x="5029200" y="4508536"/>
            <a:ext cx="3692236"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chemeClr val="accent1">
                    <a:lumMod val="75000"/>
                  </a:schemeClr>
                </a:solidFill>
                <a:effectLst/>
                <a:latin typeface="Consolas" panose="020B0609020204030204" pitchFamily="49" charset="0"/>
              </a:rPr>
              <a:t>If placing queen in board[</a:t>
            </a:r>
            <a:r>
              <a:rPr kumimoji="0" lang="en-US" altLang="en-US" sz="1600" b="0" i="1" u="none" strike="noStrike" cap="none" normalizeH="0" baseline="0" dirty="0" err="1" smtClean="0">
                <a:ln>
                  <a:noFill/>
                </a:ln>
                <a:solidFill>
                  <a:schemeClr val="accent1">
                    <a:lumMod val="75000"/>
                  </a:schemeClr>
                </a:solidFill>
                <a:effectLst/>
                <a:latin typeface="Consolas" panose="020B0609020204030204" pitchFamily="49" charset="0"/>
              </a:rPr>
              <a:t>i</a:t>
            </a:r>
            <a:r>
              <a:rPr kumimoji="0" lang="en-US" altLang="en-US" sz="1600" b="0" i="1" u="none" strike="noStrike" cap="none" normalizeH="0" baseline="0" dirty="0" smtClean="0">
                <a:ln>
                  <a:noFill/>
                </a:ln>
                <a:solidFill>
                  <a:schemeClr val="accent1">
                    <a:lumMod val="75000"/>
                  </a:schemeClr>
                </a:solidFill>
                <a:effectLst/>
                <a:latin typeface="Consolas" panose="020B0609020204030204" pitchFamily="49" charset="0"/>
              </a:rPr>
              <a:t>][col] doesn't lead to a solution, then remove queen from board[</a:t>
            </a:r>
            <a:r>
              <a:rPr kumimoji="0" lang="en-US" altLang="en-US" sz="1600" b="0" i="1" u="none" strike="noStrike" cap="none" normalizeH="0" baseline="0" dirty="0" err="1" smtClean="0">
                <a:ln>
                  <a:noFill/>
                </a:ln>
                <a:solidFill>
                  <a:schemeClr val="accent1">
                    <a:lumMod val="75000"/>
                  </a:schemeClr>
                </a:solidFill>
                <a:effectLst/>
                <a:latin typeface="Consolas" panose="020B0609020204030204" pitchFamily="49" charset="0"/>
              </a:rPr>
              <a:t>i</a:t>
            </a:r>
            <a:r>
              <a:rPr kumimoji="0" lang="en-US" altLang="en-US" sz="1600" b="0" i="1" u="none" strike="noStrike" cap="none" normalizeH="0" baseline="0" dirty="0" smtClean="0">
                <a:ln>
                  <a:noFill/>
                </a:ln>
                <a:solidFill>
                  <a:schemeClr val="accent1">
                    <a:lumMod val="75000"/>
                  </a:schemeClr>
                </a:solidFill>
                <a:effectLst/>
                <a:latin typeface="Consolas" panose="020B0609020204030204" pitchFamily="49" charset="0"/>
              </a:rPr>
              <a:t>][col] </a:t>
            </a:r>
            <a:endParaRPr kumimoji="0" lang="en-US" altLang="en-US" sz="2800" b="0" i="1" u="none" strike="noStrike" cap="none" normalizeH="0" baseline="0" dirty="0" smtClean="0">
              <a:ln>
                <a:noFill/>
              </a:ln>
              <a:solidFill>
                <a:schemeClr val="accent1">
                  <a:lumMod val="75000"/>
                </a:schemeClr>
              </a:solidFill>
              <a:effectLst/>
            </a:endParaRPr>
          </a:p>
        </p:txBody>
      </p:sp>
      <p:sp>
        <p:nvSpPr>
          <p:cNvPr id="17" name="Rectangle 16"/>
          <p:cNvSpPr/>
          <p:nvPr/>
        </p:nvSpPr>
        <p:spPr>
          <a:xfrm>
            <a:off x="4409452" y="3241827"/>
            <a:ext cx="4363695" cy="369332"/>
          </a:xfrm>
          <a:prstGeom prst="rect">
            <a:avLst/>
          </a:prstGeom>
        </p:spPr>
        <p:txBody>
          <a:bodyPr wrap="none">
            <a:spAutoFit/>
          </a:bodyPr>
          <a:lstStyle/>
          <a:p>
            <a:r>
              <a:rPr lang="en-US" i="1" dirty="0">
                <a:solidFill>
                  <a:schemeClr val="accent3">
                    <a:lumMod val="60000"/>
                    <a:lumOff val="40000"/>
                  </a:schemeClr>
                </a:solidFill>
                <a:latin typeface="Consolas" panose="020B0609020204030204" pitchFamily="49" charset="0"/>
              </a:rPr>
              <a:t>Place this queen in board[</a:t>
            </a:r>
            <a:r>
              <a:rPr lang="en-US" i="1" dirty="0" err="1">
                <a:solidFill>
                  <a:schemeClr val="accent3">
                    <a:lumMod val="60000"/>
                    <a:lumOff val="40000"/>
                  </a:schemeClr>
                </a:solidFill>
                <a:latin typeface="Consolas" panose="020B0609020204030204" pitchFamily="49" charset="0"/>
              </a:rPr>
              <a:t>i</a:t>
            </a:r>
            <a:r>
              <a:rPr lang="en-US" i="1" dirty="0">
                <a:solidFill>
                  <a:schemeClr val="accent3">
                    <a:lumMod val="60000"/>
                    <a:lumOff val="40000"/>
                  </a:schemeClr>
                </a:solidFill>
                <a:latin typeface="Consolas" panose="020B0609020204030204" pitchFamily="49" charset="0"/>
              </a:rPr>
              <a:t>][col]</a:t>
            </a:r>
            <a:endParaRPr lang="en-US" i="1" dirty="0">
              <a:solidFill>
                <a:schemeClr val="accent3">
                  <a:lumMod val="60000"/>
                  <a:lumOff val="40000"/>
                </a:schemeClr>
              </a:solidFill>
            </a:endParaRPr>
          </a:p>
        </p:txBody>
      </p:sp>
      <p:sp>
        <p:nvSpPr>
          <p:cNvPr id="19" name="Rectangle 18"/>
          <p:cNvSpPr/>
          <p:nvPr/>
        </p:nvSpPr>
        <p:spPr>
          <a:xfrm>
            <a:off x="3810000" y="5414064"/>
            <a:ext cx="4572000" cy="646331"/>
          </a:xfrm>
          <a:prstGeom prst="rect">
            <a:avLst/>
          </a:prstGeom>
        </p:spPr>
        <p:txBody>
          <a:bodyPr>
            <a:spAutoFit/>
          </a:bodyPr>
          <a:lstStyle/>
          <a:p>
            <a:r>
              <a:rPr lang="en-US" i="1" dirty="0"/>
              <a:t>If the queen cannot be placed in any row in</a:t>
            </a:r>
          </a:p>
          <a:p>
            <a:r>
              <a:rPr lang="en-US" i="1" dirty="0"/>
              <a:t>        this column col  then return false </a:t>
            </a:r>
          </a:p>
        </p:txBody>
      </p:sp>
    </p:spTree>
    <p:extLst>
      <p:ext uri="{BB962C8B-B14F-4D97-AF65-F5344CB8AC3E}">
        <p14:creationId xmlns:p14="http://schemas.microsoft.com/office/powerpoint/2010/main" val="9703504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a:extLst>
              <a:ext uri="{FF2B5EF4-FFF2-40B4-BE49-F238E27FC236}">
                <a16:creationId xmlns:a16="http://schemas.microsoft.com/office/drawing/2014/main" xmlns="" id="{FA7B91F3-073A-48B6-BBC5-383067F84BA7}"/>
              </a:ext>
            </a:extLst>
          </p:cNvPr>
          <p:cNvSpPr txBox="1"/>
          <p:nvPr/>
        </p:nvSpPr>
        <p:spPr>
          <a:xfrm>
            <a:off x="3585910" y="971550"/>
            <a:ext cx="1812539" cy="323850"/>
          </a:xfrm>
          <a:prstGeom prst="rect">
            <a:avLst/>
          </a:prstGeom>
        </p:spPr>
        <p:txBody>
          <a:bodyPr wrap="square" lIns="0" tIns="0" rIns="0" bIns="0" rtlCol="0">
            <a:noAutofit/>
          </a:bodyPr>
          <a:lstStyle/>
          <a:p>
            <a:pPr marL="9525">
              <a:lnSpc>
                <a:spcPts val="2528"/>
              </a:lnSpc>
              <a:spcBef>
                <a:spcPts val="126"/>
              </a:spcBef>
            </a:pPr>
            <a:endParaRPr sz="2400" dirty="0">
              <a:latin typeface="Arial"/>
              <a:cs typeface="Arial"/>
            </a:endParaRPr>
          </a:p>
        </p:txBody>
      </p:sp>
      <p:sp>
        <p:nvSpPr>
          <p:cNvPr id="10" name="Rectangle 9">
            <a:extLst>
              <a:ext uri="{FF2B5EF4-FFF2-40B4-BE49-F238E27FC236}">
                <a16:creationId xmlns:a16="http://schemas.microsoft.com/office/drawing/2014/main" xmlns="" id="{FA3939D5-F2D0-4A25-B388-E22994D7787E}"/>
              </a:ext>
            </a:extLst>
          </p:cNvPr>
          <p:cNvSpPr/>
          <p:nvPr/>
        </p:nvSpPr>
        <p:spPr>
          <a:xfrm>
            <a:off x="116888" y="969511"/>
            <a:ext cx="8622299" cy="4893647"/>
          </a:xfrm>
          <a:prstGeom prst="rect">
            <a:avLst/>
          </a:prstGeom>
        </p:spPr>
        <p:txBody>
          <a:bodyPr wrap="square">
            <a:spAutoFit/>
          </a:bodyPr>
          <a:lstStyle/>
          <a:p>
            <a:r>
              <a:rPr lang="en-US" sz="2400" b="1" dirty="0">
                <a:latin typeface="+mn-lt"/>
              </a:rPr>
              <a:t>How to determine if a problem can be solved using Backtracking?</a:t>
            </a:r>
            <a:r>
              <a:rPr lang="en-US" sz="2400" dirty="0">
                <a:latin typeface="+mn-lt"/>
              </a:rPr>
              <a:t> </a:t>
            </a:r>
            <a:endParaRPr lang="en-US" sz="2400" dirty="0" smtClean="0">
              <a:latin typeface="+mn-lt"/>
            </a:endParaRPr>
          </a:p>
          <a:p>
            <a:pPr algn="just"/>
            <a:r>
              <a:rPr lang="en-US" sz="2400" dirty="0" smtClean="0">
                <a:latin typeface="+mn-lt"/>
              </a:rPr>
              <a:t>Every </a:t>
            </a:r>
            <a:r>
              <a:rPr lang="en-US" sz="2400" dirty="0">
                <a:latin typeface="+mn-lt"/>
              </a:rPr>
              <a:t>constraint satisfaction problem which has well-defined constraints can be solved by Backtracking. </a:t>
            </a:r>
            <a:endParaRPr lang="en-US" sz="2400" dirty="0" smtClean="0">
              <a:latin typeface="+mn-lt"/>
            </a:endParaRPr>
          </a:p>
          <a:p>
            <a:endParaRPr lang="en-US" sz="2400" dirty="0">
              <a:latin typeface="+mn-lt"/>
            </a:endParaRPr>
          </a:p>
          <a:p>
            <a:r>
              <a:rPr lang="en-US" sz="2400" dirty="0" smtClean="0">
                <a:latin typeface="+mn-lt"/>
              </a:rPr>
              <a:t>There </a:t>
            </a:r>
            <a:r>
              <a:rPr lang="en-US" sz="2400" dirty="0">
                <a:latin typeface="+mn-lt"/>
              </a:rPr>
              <a:t>are three types of problems which can be solved using backtracking </a:t>
            </a:r>
            <a:r>
              <a:rPr lang="en-US" sz="2400" dirty="0" smtClean="0">
                <a:latin typeface="+mn-lt"/>
              </a:rPr>
              <a:t>:</a:t>
            </a:r>
          </a:p>
          <a:p>
            <a:endParaRPr lang="en-US" sz="2400" dirty="0">
              <a:latin typeface="+mn-lt"/>
            </a:endParaRPr>
          </a:p>
          <a:p>
            <a:pPr marL="800100" lvl="1" indent="-342900">
              <a:buFont typeface="Wingdings" panose="05000000000000000000" pitchFamily="2" charset="2"/>
              <a:buChar char="v"/>
            </a:pPr>
            <a:r>
              <a:rPr lang="en-US" sz="2400" dirty="0">
                <a:solidFill>
                  <a:schemeClr val="accent3">
                    <a:lumMod val="75000"/>
                  </a:schemeClr>
                </a:solidFill>
                <a:latin typeface="+mn-lt"/>
              </a:rPr>
              <a:t>Decision Problem </a:t>
            </a:r>
            <a:r>
              <a:rPr lang="en-US" sz="2400" dirty="0">
                <a:latin typeface="+mn-lt"/>
              </a:rPr>
              <a:t>: Search for a feasible </a:t>
            </a:r>
            <a:r>
              <a:rPr lang="en-US" sz="2400" dirty="0" smtClean="0">
                <a:latin typeface="+mn-lt"/>
              </a:rPr>
              <a:t>solution</a:t>
            </a:r>
          </a:p>
          <a:p>
            <a:pPr marL="800100" lvl="1" indent="-342900">
              <a:buFont typeface="Wingdings" panose="05000000000000000000" pitchFamily="2" charset="2"/>
              <a:buChar char="v"/>
            </a:pPr>
            <a:endParaRPr lang="en-US" sz="2400" dirty="0">
              <a:latin typeface="+mn-lt"/>
            </a:endParaRPr>
          </a:p>
          <a:p>
            <a:pPr marL="800100" lvl="1" indent="-342900">
              <a:buFont typeface="Wingdings" panose="05000000000000000000" pitchFamily="2" charset="2"/>
              <a:buChar char="v"/>
            </a:pPr>
            <a:r>
              <a:rPr lang="en-US" sz="2400" dirty="0" err="1">
                <a:solidFill>
                  <a:schemeClr val="accent3">
                    <a:lumMod val="75000"/>
                  </a:schemeClr>
                </a:solidFill>
                <a:latin typeface="+mn-lt"/>
              </a:rPr>
              <a:t>Optimisation</a:t>
            </a:r>
            <a:r>
              <a:rPr lang="en-US" sz="2400" dirty="0">
                <a:solidFill>
                  <a:schemeClr val="accent3">
                    <a:lumMod val="75000"/>
                  </a:schemeClr>
                </a:solidFill>
                <a:latin typeface="+mn-lt"/>
              </a:rPr>
              <a:t> Problem </a:t>
            </a:r>
            <a:r>
              <a:rPr lang="en-US" sz="2400" dirty="0">
                <a:latin typeface="+mn-lt"/>
              </a:rPr>
              <a:t>: Search for the best </a:t>
            </a:r>
            <a:r>
              <a:rPr lang="en-US" sz="2400" dirty="0" smtClean="0">
                <a:latin typeface="+mn-lt"/>
              </a:rPr>
              <a:t>solution</a:t>
            </a:r>
          </a:p>
          <a:p>
            <a:pPr marL="800100" lvl="1" indent="-342900">
              <a:buFont typeface="Wingdings" panose="05000000000000000000" pitchFamily="2" charset="2"/>
              <a:buChar char="v"/>
            </a:pPr>
            <a:endParaRPr lang="en-US" sz="2400" dirty="0">
              <a:latin typeface="+mn-lt"/>
            </a:endParaRPr>
          </a:p>
          <a:p>
            <a:pPr marL="800100" lvl="1" indent="-342900">
              <a:buFont typeface="Wingdings" panose="05000000000000000000" pitchFamily="2" charset="2"/>
              <a:buChar char="v"/>
            </a:pPr>
            <a:r>
              <a:rPr lang="en-US" sz="2400" dirty="0">
                <a:solidFill>
                  <a:schemeClr val="accent3">
                    <a:lumMod val="75000"/>
                  </a:schemeClr>
                </a:solidFill>
                <a:latin typeface="+mn-lt"/>
              </a:rPr>
              <a:t>Enumeration Problem </a:t>
            </a:r>
            <a:r>
              <a:rPr lang="en-US" sz="2400" dirty="0">
                <a:latin typeface="+mn-lt"/>
              </a:rPr>
              <a:t>: Find all feasible solutions</a:t>
            </a:r>
          </a:p>
        </p:txBody>
      </p:sp>
      <p:sp>
        <p:nvSpPr>
          <p:cNvPr id="7" name="Rectangle 6"/>
          <p:cNvSpPr/>
          <p:nvPr/>
        </p:nvSpPr>
        <p:spPr>
          <a:xfrm>
            <a:off x="116888" y="245285"/>
            <a:ext cx="3379643"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B</a:t>
            </a:r>
            <a:r>
              <a:rPr lang="en-US" sz="4000" dirty="0">
                <a:solidFill>
                  <a:srgbClr val="0070C0"/>
                </a:solidFill>
                <a:latin typeface="+mn-lt"/>
                <a:cs typeface="Arial"/>
              </a:rPr>
              <a:t>a</a:t>
            </a:r>
            <a:r>
              <a:rPr lang="en-US" sz="4000" spc="3" dirty="0">
                <a:solidFill>
                  <a:srgbClr val="0070C0"/>
                </a:solidFill>
                <a:latin typeface="+mn-lt"/>
                <a:cs typeface="Arial"/>
              </a:rPr>
              <a:t>ck</a:t>
            </a:r>
            <a:r>
              <a:rPr lang="en-US" sz="4000" dirty="0">
                <a:solidFill>
                  <a:srgbClr val="0070C0"/>
                </a:solidFill>
                <a:latin typeface="+mn-lt"/>
                <a:cs typeface="Arial"/>
              </a:rPr>
              <a:t>t</a:t>
            </a:r>
            <a:r>
              <a:rPr lang="en-US" sz="4000" spc="-7" dirty="0">
                <a:solidFill>
                  <a:srgbClr val="0070C0"/>
                </a:solidFill>
                <a:latin typeface="+mn-lt"/>
                <a:cs typeface="Arial"/>
              </a:rPr>
              <a:t>r</a:t>
            </a:r>
            <a:r>
              <a:rPr lang="en-US" sz="4000" spc="3" dirty="0">
                <a:solidFill>
                  <a:srgbClr val="0070C0"/>
                </a:solidFill>
                <a:latin typeface="+mn-lt"/>
                <a:cs typeface="Arial"/>
              </a:rPr>
              <a:t>ack</a:t>
            </a:r>
            <a:r>
              <a:rPr lang="en-US" sz="4000" dirty="0">
                <a:solidFill>
                  <a:srgbClr val="0070C0"/>
                </a:solidFill>
                <a:latin typeface="+mn-lt"/>
                <a:cs typeface="Arial"/>
              </a:rPr>
              <a:t>i</a:t>
            </a:r>
            <a:r>
              <a:rPr lang="en-US" sz="4000" spc="3" dirty="0">
                <a:solidFill>
                  <a:srgbClr val="0070C0"/>
                </a:solidFill>
                <a:latin typeface="+mn-lt"/>
                <a:cs typeface="Arial"/>
              </a:rPr>
              <a:t>n</a:t>
            </a:r>
            <a:r>
              <a:rPr lang="en-US" sz="4000" dirty="0">
                <a:solidFill>
                  <a:srgbClr val="0070C0"/>
                </a:solidFill>
                <a:latin typeface="+mn-lt"/>
                <a:cs typeface="Arial"/>
              </a:rPr>
              <a:t>g</a:t>
            </a:r>
          </a:p>
        </p:txBody>
      </p:sp>
    </p:spTree>
    <p:extLst>
      <p:ext uri="{BB962C8B-B14F-4D97-AF65-F5344CB8AC3E}">
        <p14:creationId xmlns:p14="http://schemas.microsoft.com/office/powerpoint/2010/main" val="37176440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036618" y="1143000"/>
            <a:ext cx="547464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Knight's </a:t>
            </a:r>
            <a:r>
              <a:rPr lang="en-US" sz="4000" spc="3" dirty="0" smtClean="0">
                <a:solidFill>
                  <a:srgbClr val="0070C0"/>
                </a:solidFill>
                <a:latin typeface="+mn-lt"/>
                <a:cs typeface="Arial"/>
              </a:rPr>
              <a:t>tour Problem</a:t>
            </a:r>
            <a:endParaRPr lang="en-US" sz="4000" spc="3" dirty="0">
              <a:solidFill>
                <a:srgbClr val="0070C0"/>
              </a:solidFill>
              <a:latin typeface="+mn-lt"/>
              <a:cs typeface="Arial"/>
            </a:endParaRPr>
          </a:p>
        </p:txBody>
      </p:sp>
      <p:pic>
        <p:nvPicPr>
          <p:cNvPr id="151558" name="Picture 6" descr="The Kn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1257" y="1676400"/>
            <a:ext cx="4953000" cy="4953000"/>
          </a:xfrm>
          <a:prstGeom prst="rect">
            <a:avLst/>
          </a:prstGeom>
          <a:noFill/>
          <a:extLst>
            <a:ext uri="{909E8E84-426E-40DD-AFC4-6F175D3DCCD1}">
              <a14:hiddenFill xmlns:a14="http://schemas.microsoft.com/office/drawing/2010/main">
                <a:solidFill>
                  <a:srgbClr val="FFFFFF"/>
                </a:solidFill>
              </a14:hiddenFill>
            </a:ext>
          </a:extLst>
        </p:spPr>
      </p:pic>
      <p:pic>
        <p:nvPicPr>
          <p:cNvPr id="151560" name="Picture 8" descr="Knight Chess Piece Png - White Knight Chess Piece Png, Transparent Png -  kin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1852" y="907462"/>
            <a:ext cx="854766" cy="91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0992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888" y="838200"/>
            <a:ext cx="8493712" cy="3785652"/>
          </a:xfrm>
          <a:prstGeom prst="rect">
            <a:avLst/>
          </a:prstGeom>
        </p:spPr>
        <p:txBody>
          <a:bodyPr wrap="square">
            <a:spAutoFit/>
          </a:bodyPr>
          <a:lstStyle/>
          <a:p>
            <a:pPr algn="just"/>
            <a:r>
              <a:rPr lang="en-US" sz="2000" dirty="0" smtClean="0">
                <a:solidFill>
                  <a:srgbClr val="000000"/>
                </a:solidFill>
                <a:latin typeface="+mn-lt"/>
              </a:rPr>
              <a:t>In chess, we know that the knight can jump in a special manner. It </a:t>
            </a:r>
            <a:r>
              <a:rPr lang="en-US" sz="2000" dirty="0" smtClean="0">
                <a:solidFill>
                  <a:srgbClr val="FF0000"/>
                </a:solidFill>
                <a:latin typeface="+mn-lt"/>
              </a:rPr>
              <a:t>can move either two squares horizontally </a:t>
            </a:r>
            <a:r>
              <a:rPr lang="en-US" sz="2000" dirty="0" smtClean="0">
                <a:solidFill>
                  <a:srgbClr val="000000"/>
                </a:solidFill>
                <a:latin typeface="+mn-lt"/>
              </a:rPr>
              <a:t>and </a:t>
            </a:r>
            <a:r>
              <a:rPr lang="en-US" sz="2000" dirty="0" smtClean="0">
                <a:solidFill>
                  <a:srgbClr val="FF0000"/>
                </a:solidFill>
                <a:latin typeface="+mn-lt"/>
              </a:rPr>
              <a:t>one square vertically </a:t>
            </a:r>
            <a:r>
              <a:rPr lang="en-US" sz="2000" dirty="0" smtClean="0">
                <a:solidFill>
                  <a:srgbClr val="000000"/>
                </a:solidFill>
                <a:latin typeface="+mn-lt"/>
              </a:rPr>
              <a:t>or two squares vertically and one square horizontally in each direction, So the complete movement looks like </a:t>
            </a:r>
            <a:r>
              <a:rPr lang="en-US" sz="2000" dirty="0" smtClean="0">
                <a:solidFill>
                  <a:srgbClr val="FF0000"/>
                </a:solidFill>
                <a:latin typeface="+mn-lt"/>
              </a:rPr>
              <a:t>English letter ‘L’.</a:t>
            </a:r>
          </a:p>
          <a:p>
            <a:pPr algn="just"/>
            <a:endParaRPr lang="en-US" sz="2000" dirty="0" smtClean="0">
              <a:solidFill>
                <a:srgbClr val="000000"/>
              </a:solidFill>
              <a:latin typeface="+mn-lt"/>
            </a:endParaRPr>
          </a:p>
          <a:p>
            <a:pPr algn="just"/>
            <a:r>
              <a:rPr lang="en-US" sz="2000" dirty="0">
                <a:solidFill>
                  <a:srgbClr val="000000"/>
                </a:solidFill>
                <a:latin typeface="+mn-lt"/>
              </a:rPr>
              <a:t>In this problem, there is an empty chess board, and a knight starting from any location in the board, our task is to check whether the knight can visit all of the squares in the board or not. </a:t>
            </a:r>
            <a:endParaRPr lang="en-US" sz="2000" dirty="0" smtClean="0">
              <a:solidFill>
                <a:srgbClr val="000000"/>
              </a:solidFill>
              <a:latin typeface="+mn-lt"/>
            </a:endParaRPr>
          </a:p>
          <a:p>
            <a:pPr algn="just"/>
            <a:endParaRPr lang="en-US" sz="2000" dirty="0">
              <a:solidFill>
                <a:srgbClr val="000000"/>
              </a:solidFill>
              <a:latin typeface="+mn-lt"/>
            </a:endParaRPr>
          </a:p>
          <a:p>
            <a:pPr algn="just"/>
            <a:r>
              <a:rPr lang="en-US" sz="2000" dirty="0">
                <a:solidFill>
                  <a:srgbClr val="000000"/>
                </a:solidFill>
                <a:latin typeface="+mn-lt"/>
              </a:rPr>
              <a:t>When It can visit all of the squares, then place the number of jumps needed to reach that location from the starting point.</a:t>
            </a:r>
            <a:endParaRPr lang="en-US" sz="2000" dirty="0">
              <a:latin typeface="+mn-lt"/>
            </a:endParaRPr>
          </a:p>
          <a:p>
            <a:endParaRPr lang="en-US" sz="2000" dirty="0">
              <a:latin typeface="+mn-lt"/>
            </a:endParaRPr>
          </a:p>
        </p:txBody>
      </p:sp>
      <p:pic>
        <p:nvPicPr>
          <p:cNvPr id="151556" name="Picture 4" descr="https://upload.wikimedia.org/wikipedia/commons/c/ca/Knights-Tour-Animatio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467522" y="4257972"/>
            <a:ext cx="2590503" cy="2590504"/>
          </a:xfrm>
          <a:prstGeom prst="rect">
            <a:avLst/>
          </a:prstGeom>
          <a:noFill/>
          <a:extLst>
            <a:ext uri="{909E8E84-426E-40DD-AFC4-6F175D3DCCD1}">
              <a14:hiddenFill xmlns:a14="http://schemas.microsoft.com/office/drawing/2010/main">
                <a:solidFill>
                  <a:srgbClr val="FFFFFF"/>
                </a:solidFill>
              </a14:hiddenFill>
            </a:ext>
          </a:extLst>
        </p:spPr>
      </p:pic>
      <p:sp>
        <p:nvSpPr>
          <p:cNvPr id="14" name="object 65">
            <a:extLst>
              <a:ext uri="{FF2B5EF4-FFF2-40B4-BE49-F238E27FC236}">
                <a16:creationId xmlns:a16="http://schemas.microsoft.com/office/drawing/2014/main" xmlns="" id="{9F89F8FB-31CC-47DC-810F-19F7A9E87F7F}"/>
              </a:ext>
            </a:extLst>
          </p:cNvPr>
          <p:cNvSpPr/>
          <p:nvPr/>
        </p:nvSpPr>
        <p:spPr>
          <a:xfrm>
            <a:off x="304800" y="236641"/>
            <a:ext cx="407727" cy="227325"/>
          </a:xfrm>
          <a:custGeom>
            <a:avLst/>
            <a:gdLst/>
            <a:ahLst/>
            <a:cxnLst/>
            <a:rect l="l" t="t" r="r" b="b"/>
            <a:pathLst>
              <a:path w="736092" h="681227">
                <a:moveTo>
                  <a:pt x="2794" y="255524"/>
                </a:moveTo>
                <a:lnTo>
                  <a:pt x="4191" y="266064"/>
                </a:lnTo>
                <a:lnTo>
                  <a:pt x="6984" y="275716"/>
                </a:lnTo>
                <a:lnTo>
                  <a:pt x="9778" y="285368"/>
                </a:lnTo>
                <a:lnTo>
                  <a:pt x="12573" y="292607"/>
                </a:lnTo>
                <a:lnTo>
                  <a:pt x="16764" y="300736"/>
                </a:lnTo>
                <a:lnTo>
                  <a:pt x="20954" y="307086"/>
                </a:lnTo>
                <a:lnTo>
                  <a:pt x="25146" y="312800"/>
                </a:lnTo>
                <a:lnTo>
                  <a:pt x="29972" y="316864"/>
                </a:lnTo>
                <a:lnTo>
                  <a:pt x="34798" y="319277"/>
                </a:lnTo>
                <a:lnTo>
                  <a:pt x="39750" y="320039"/>
                </a:lnTo>
                <a:lnTo>
                  <a:pt x="45339" y="319277"/>
                </a:lnTo>
                <a:lnTo>
                  <a:pt x="51561" y="317626"/>
                </a:lnTo>
                <a:lnTo>
                  <a:pt x="58547" y="312800"/>
                </a:lnTo>
                <a:lnTo>
                  <a:pt x="64770" y="306324"/>
                </a:lnTo>
                <a:lnTo>
                  <a:pt x="90677" y="278891"/>
                </a:lnTo>
                <a:lnTo>
                  <a:pt x="106679" y="259587"/>
                </a:lnTo>
                <a:lnTo>
                  <a:pt x="119252" y="243458"/>
                </a:lnTo>
                <a:lnTo>
                  <a:pt x="128903" y="230346"/>
                </a:lnTo>
                <a:lnTo>
                  <a:pt x="129667" y="228980"/>
                </a:lnTo>
                <a:lnTo>
                  <a:pt x="135890" y="220852"/>
                </a:lnTo>
                <a:lnTo>
                  <a:pt x="145669" y="0"/>
                </a:lnTo>
                <a:lnTo>
                  <a:pt x="112268" y="44323"/>
                </a:lnTo>
                <a:lnTo>
                  <a:pt x="78104" y="90296"/>
                </a:lnTo>
                <a:lnTo>
                  <a:pt x="61975" y="112013"/>
                </a:lnTo>
                <a:lnTo>
                  <a:pt x="46735" y="133857"/>
                </a:lnTo>
                <a:lnTo>
                  <a:pt x="32766" y="154812"/>
                </a:lnTo>
                <a:lnTo>
                  <a:pt x="21590" y="174116"/>
                </a:lnTo>
                <a:lnTo>
                  <a:pt x="12573" y="191896"/>
                </a:lnTo>
                <a:lnTo>
                  <a:pt x="4825" y="208025"/>
                </a:lnTo>
                <a:lnTo>
                  <a:pt x="2794" y="216026"/>
                </a:lnTo>
                <a:lnTo>
                  <a:pt x="634" y="222503"/>
                </a:lnTo>
                <a:lnTo>
                  <a:pt x="0" y="228091"/>
                </a:lnTo>
                <a:lnTo>
                  <a:pt x="0" y="233806"/>
                </a:lnTo>
                <a:lnTo>
                  <a:pt x="2794" y="255524"/>
                </a:lnTo>
                <a:close/>
              </a:path>
              <a:path w="736092" h="681227">
                <a:moveTo>
                  <a:pt x="682371" y="323214"/>
                </a:moveTo>
                <a:lnTo>
                  <a:pt x="680339" y="263651"/>
                </a:lnTo>
                <a:lnTo>
                  <a:pt x="679576" y="236981"/>
                </a:lnTo>
                <a:lnTo>
                  <a:pt x="678179" y="212851"/>
                </a:lnTo>
                <a:lnTo>
                  <a:pt x="676148" y="191896"/>
                </a:lnTo>
                <a:lnTo>
                  <a:pt x="674116" y="174878"/>
                </a:lnTo>
                <a:lnTo>
                  <a:pt x="660146" y="79755"/>
                </a:lnTo>
                <a:lnTo>
                  <a:pt x="651764" y="33019"/>
                </a:lnTo>
                <a:lnTo>
                  <a:pt x="647573" y="11302"/>
                </a:lnTo>
                <a:lnTo>
                  <a:pt x="642747" y="-10541"/>
                </a:lnTo>
                <a:lnTo>
                  <a:pt x="637794" y="-32258"/>
                </a:lnTo>
                <a:lnTo>
                  <a:pt x="632205" y="-52450"/>
                </a:lnTo>
                <a:lnTo>
                  <a:pt x="625221" y="-70993"/>
                </a:lnTo>
                <a:lnTo>
                  <a:pt x="618235" y="-90297"/>
                </a:lnTo>
                <a:lnTo>
                  <a:pt x="609980" y="-107187"/>
                </a:lnTo>
                <a:lnTo>
                  <a:pt x="600836" y="-123317"/>
                </a:lnTo>
                <a:lnTo>
                  <a:pt x="591057" y="-138684"/>
                </a:lnTo>
                <a:lnTo>
                  <a:pt x="579247" y="-152400"/>
                </a:lnTo>
                <a:lnTo>
                  <a:pt x="552069" y="-181356"/>
                </a:lnTo>
                <a:lnTo>
                  <a:pt x="537464" y="-195961"/>
                </a:lnTo>
                <a:lnTo>
                  <a:pt x="522731" y="-208787"/>
                </a:lnTo>
                <a:lnTo>
                  <a:pt x="506095" y="-222504"/>
                </a:lnTo>
                <a:lnTo>
                  <a:pt x="487933" y="-233807"/>
                </a:lnTo>
                <a:lnTo>
                  <a:pt x="469138" y="-243459"/>
                </a:lnTo>
                <a:lnTo>
                  <a:pt x="458724" y="-248285"/>
                </a:lnTo>
                <a:lnTo>
                  <a:pt x="446785" y="-251587"/>
                </a:lnTo>
                <a:lnTo>
                  <a:pt x="437006" y="-264413"/>
                </a:lnTo>
                <a:lnTo>
                  <a:pt x="425957" y="-275717"/>
                </a:lnTo>
                <a:lnTo>
                  <a:pt x="414020" y="-287020"/>
                </a:lnTo>
                <a:lnTo>
                  <a:pt x="402208" y="-298323"/>
                </a:lnTo>
                <a:lnTo>
                  <a:pt x="389000" y="-308737"/>
                </a:lnTo>
                <a:lnTo>
                  <a:pt x="376427" y="-318516"/>
                </a:lnTo>
                <a:lnTo>
                  <a:pt x="363220" y="-328168"/>
                </a:lnTo>
                <a:lnTo>
                  <a:pt x="351281" y="-336169"/>
                </a:lnTo>
                <a:lnTo>
                  <a:pt x="338708" y="-343408"/>
                </a:lnTo>
                <a:lnTo>
                  <a:pt x="328295" y="-349885"/>
                </a:lnTo>
                <a:lnTo>
                  <a:pt x="316483" y="-354711"/>
                </a:lnTo>
                <a:lnTo>
                  <a:pt x="307340" y="-358013"/>
                </a:lnTo>
                <a:lnTo>
                  <a:pt x="298323" y="-361188"/>
                </a:lnTo>
                <a:lnTo>
                  <a:pt x="291338" y="-361188"/>
                </a:lnTo>
                <a:lnTo>
                  <a:pt x="285115" y="-360425"/>
                </a:lnTo>
                <a:lnTo>
                  <a:pt x="280924" y="-357124"/>
                </a:lnTo>
                <a:lnTo>
                  <a:pt x="279526" y="-354711"/>
                </a:lnTo>
                <a:lnTo>
                  <a:pt x="278765" y="-350647"/>
                </a:lnTo>
                <a:lnTo>
                  <a:pt x="278765" y="-346710"/>
                </a:lnTo>
                <a:lnTo>
                  <a:pt x="279526" y="-340995"/>
                </a:lnTo>
                <a:lnTo>
                  <a:pt x="280924" y="-336169"/>
                </a:lnTo>
                <a:lnTo>
                  <a:pt x="283718" y="-329692"/>
                </a:lnTo>
                <a:lnTo>
                  <a:pt x="289941" y="-316865"/>
                </a:lnTo>
                <a:lnTo>
                  <a:pt x="299084" y="-302387"/>
                </a:lnTo>
                <a:lnTo>
                  <a:pt x="308736" y="-286258"/>
                </a:lnTo>
                <a:lnTo>
                  <a:pt x="331089" y="-251587"/>
                </a:lnTo>
                <a:lnTo>
                  <a:pt x="322072" y="-247523"/>
                </a:lnTo>
                <a:lnTo>
                  <a:pt x="301117" y="-266065"/>
                </a:lnTo>
                <a:lnTo>
                  <a:pt x="279526" y="-282956"/>
                </a:lnTo>
                <a:lnTo>
                  <a:pt x="257936" y="-299085"/>
                </a:lnTo>
                <a:lnTo>
                  <a:pt x="237744" y="-312038"/>
                </a:lnTo>
                <a:lnTo>
                  <a:pt x="218821" y="-320929"/>
                </a:lnTo>
                <a:lnTo>
                  <a:pt x="209803" y="-324866"/>
                </a:lnTo>
                <a:lnTo>
                  <a:pt x="202183" y="-327279"/>
                </a:lnTo>
                <a:lnTo>
                  <a:pt x="195833" y="-328930"/>
                </a:lnTo>
                <a:lnTo>
                  <a:pt x="190246" y="-328930"/>
                </a:lnTo>
                <a:lnTo>
                  <a:pt x="184657" y="-327279"/>
                </a:lnTo>
                <a:lnTo>
                  <a:pt x="181991" y="-324866"/>
                </a:lnTo>
                <a:lnTo>
                  <a:pt x="179197" y="-320929"/>
                </a:lnTo>
                <a:lnTo>
                  <a:pt x="179197" y="-311150"/>
                </a:lnTo>
                <a:lnTo>
                  <a:pt x="181991" y="-303911"/>
                </a:lnTo>
                <a:lnTo>
                  <a:pt x="184023" y="-296672"/>
                </a:lnTo>
                <a:lnTo>
                  <a:pt x="188214" y="-288671"/>
                </a:lnTo>
                <a:lnTo>
                  <a:pt x="197993" y="-271653"/>
                </a:lnTo>
                <a:lnTo>
                  <a:pt x="223774" y="-232156"/>
                </a:lnTo>
                <a:lnTo>
                  <a:pt x="236981" y="-210438"/>
                </a:lnTo>
                <a:lnTo>
                  <a:pt x="248793" y="-187833"/>
                </a:lnTo>
                <a:lnTo>
                  <a:pt x="241173" y="-177419"/>
                </a:lnTo>
                <a:lnTo>
                  <a:pt x="233552" y="-166116"/>
                </a:lnTo>
                <a:lnTo>
                  <a:pt x="227202" y="-155575"/>
                </a:lnTo>
                <a:lnTo>
                  <a:pt x="221615" y="-144272"/>
                </a:lnTo>
                <a:lnTo>
                  <a:pt x="218821" y="-133858"/>
                </a:lnTo>
                <a:lnTo>
                  <a:pt x="218185" y="-127381"/>
                </a:lnTo>
                <a:lnTo>
                  <a:pt x="218185" y="-121793"/>
                </a:lnTo>
                <a:lnTo>
                  <a:pt x="218821" y="-116967"/>
                </a:lnTo>
                <a:lnTo>
                  <a:pt x="218821" y="-111251"/>
                </a:lnTo>
                <a:lnTo>
                  <a:pt x="216789" y="-103250"/>
                </a:lnTo>
                <a:lnTo>
                  <a:pt x="211963" y="-93472"/>
                </a:lnTo>
                <a:lnTo>
                  <a:pt x="202819" y="-78994"/>
                </a:lnTo>
                <a:lnTo>
                  <a:pt x="191007" y="-60451"/>
                </a:lnTo>
                <a:lnTo>
                  <a:pt x="177038" y="-41910"/>
                </a:lnTo>
                <a:lnTo>
                  <a:pt x="145669" y="0"/>
                </a:lnTo>
                <a:lnTo>
                  <a:pt x="135890" y="220852"/>
                </a:lnTo>
                <a:lnTo>
                  <a:pt x="128903" y="230346"/>
                </a:lnTo>
                <a:lnTo>
                  <a:pt x="117094" y="251459"/>
                </a:lnTo>
                <a:lnTo>
                  <a:pt x="108711" y="266064"/>
                </a:lnTo>
                <a:lnTo>
                  <a:pt x="101092" y="281304"/>
                </a:lnTo>
                <a:lnTo>
                  <a:pt x="94106" y="297433"/>
                </a:lnTo>
                <a:lnTo>
                  <a:pt x="87883" y="312800"/>
                </a:lnTo>
                <a:lnTo>
                  <a:pt x="86486" y="321690"/>
                </a:lnTo>
                <a:lnTo>
                  <a:pt x="86486" y="328929"/>
                </a:lnTo>
                <a:lnTo>
                  <a:pt x="87122" y="335406"/>
                </a:lnTo>
                <a:lnTo>
                  <a:pt x="90677" y="342645"/>
                </a:lnTo>
                <a:lnTo>
                  <a:pt x="94742" y="346582"/>
                </a:lnTo>
                <a:lnTo>
                  <a:pt x="100329" y="350646"/>
                </a:lnTo>
                <a:lnTo>
                  <a:pt x="108711" y="353949"/>
                </a:lnTo>
                <a:lnTo>
                  <a:pt x="117094" y="354711"/>
                </a:lnTo>
                <a:lnTo>
                  <a:pt x="124078" y="354711"/>
                </a:lnTo>
                <a:lnTo>
                  <a:pt x="131699" y="352298"/>
                </a:lnTo>
                <a:lnTo>
                  <a:pt x="140080" y="349884"/>
                </a:lnTo>
                <a:lnTo>
                  <a:pt x="147827" y="345058"/>
                </a:lnTo>
                <a:lnTo>
                  <a:pt x="156845" y="338581"/>
                </a:lnTo>
                <a:lnTo>
                  <a:pt x="165861" y="329691"/>
                </a:lnTo>
                <a:lnTo>
                  <a:pt x="175005" y="320039"/>
                </a:lnTo>
                <a:lnTo>
                  <a:pt x="184023" y="307975"/>
                </a:lnTo>
                <a:lnTo>
                  <a:pt x="191007" y="299084"/>
                </a:lnTo>
                <a:lnTo>
                  <a:pt x="197230" y="291845"/>
                </a:lnTo>
                <a:lnTo>
                  <a:pt x="204977" y="285368"/>
                </a:lnTo>
                <a:lnTo>
                  <a:pt x="211963" y="279780"/>
                </a:lnTo>
                <a:lnTo>
                  <a:pt x="219582" y="274954"/>
                </a:lnTo>
                <a:lnTo>
                  <a:pt x="227965" y="270001"/>
                </a:lnTo>
                <a:lnTo>
                  <a:pt x="243331" y="263651"/>
                </a:lnTo>
                <a:lnTo>
                  <a:pt x="257936" y="257937"/>
                </a:lnTo>
                <a:lnTo>
                  <a:pt x="273303" y="253111"/>
                </a:lnTo>
                <a:lnTo>
                  <a:pt x="285750" y="249046"/>
                </a:lnTo>
                <a:lnTo>
                  <a:pt x="296925" y="244220"/>
                </a:lnTo>
                <a:lnTo>
                  <a:pt x="302514" y="240283"/>
                </a:lnTo>
                <a:lnTo>
                  <a:pt x="310133" y="233806"/>
                </a:lnTo>
                <a:lnTo>
                  <a:pt x="325500" y="217677"/>
                </a:lnTo>
                <a:lnTo>
                  <a:pt x="333248" y="210438"/>
                </a:lnTo>
                <a:lnTo>
                  <a:pt x="340105" y="203200"/>
                </a:lnTo>
                <a:lnTo>
                  <a:pt x="347091" y="199898"/>
                </a:lnTo>
                <a:lnTo>
                  <a:pt x="349884" y="198246"/>
                </a:lnTo>
                <a:lnTo>
                  <a:pt x="352678" y="198246"/>
                </a:lnTo>
                <a:lnTo>
                  <a:pt x="361823" y="202311"/>
                </a:lnTo>
                <a:lnTo>
                  <a:pt x="372872" y="207137"/>
                </a:lnTo>
                <a:lnTo>
                  <a:pt x="384048" y="213613"/>
                </a:lnTo>
                <a:lnTo>
                  <a:pt x="389000" y="217677"/>
                </a:lnTo>
                <a:lnTo>
                  <a:pt x="393192" y="221741"/>
                </a:lnTo>
                <a:lnTo>
                  <a:pt x="397382" y="226567"/>
                </a:lnTo>
                <a:lnTo>
                  <a:pt x="399415" y="231393"/>
                </a:lnTo>
                <a:lnTo>
                  <a:pt x="402208" y="236981"/>
                </a:lnTo>
                <a:lnTo>
                  <a:pt x="402208" y="243458"/>
                </a:lnTo>
                <a:lnTo>
                  <a:pt x="400811" y="249936"/>
                </a:lnTo>
                <a:lnTo>
                  <a:pt x="398652" y="257937"/>
                </a:lnTo>
                <a:lnTo>
                  <a:pt x="394589" y="265175"/>
                </a:lnTo>
                <a:lnTo>
                  <a:pt x="389000" y="274954"/>
                </a:lnTo>
                <a:lnTo>
                  <a:pt x="371475" y="297433"/>
                </a:lnTo>
                <a:lnTo>
                  <a:pt x="349884" y="328929"/>
                </a:lnTo>
                <a:lnTo>
                  <a:pt x="326263" y="367664"/>
                </a:lnTo>
                <a:lnTo>
                  <a:pt x="301117" y="410337"/>
                </a:lnTo>
                <a:lnTo>
                  <a:pt x="275335" y="454659"/>
                </a:lnTo>
                <a:lnTo>
                  <a:pt x="250951" y="498982"/>
                </a:lnTo>
                <a:lnTo>
                  <a:pt x="229997" y="540892"/>
                </a:lnTo>
                <a:lnTo>
                  <a:pt x="220979" y="561085"/>
                </a:lnTo>
                <a:lnTo>
                  <a:pt x="213995" y="577976"/>
                </a:lnTo>
                <a:lnTo>
                  <a:pt x="211200" y="583691"/>
                </a:lnTo>
                <a:lnTo>
                  <a:pt x="209803" y="592581"/>
                </a:lnTo>
                <a:lnTo>
                  <a:pt x="204977" y="615060"/>
                </a:lnTo>
                <a:lnTo>
                  <a:pt x="200786" y="645794"/>
                </a:lnTo>
                <a:lnTo>
                  <a:pt x="196596" y="681227"/>
                </a:lnTo>
                <a:lnTo>
                  <a:pt x="192404" y="682878"/>
                </a:lnTo>
                <a:lnTo>
                  <a:pt x="188214" y="683640"/>
                </a:lnTo>
                <a:lnTo>
                  <a:pt x="184023" y="685291"/>
                </a:lnTo>
                <a:lnTo>
                  <a:pt x="179831" y="688466"/>
                </a:lnTo>
                <a:lnTo>
                  <a:pt x="177038" y="690879"/>
                </a:lnTo>
                <a:lnTo>
                  <a:pt x="173608" y="694943"/>
                </a:lnTo>
                <a:lnTo>
                  <a:pt x="167258" y="704595"/>
                </a:lnTo>
                <a:lnTo>
                  <a:pt x="161671" y="715898"/>
                </a:lnTo>
                <a:lnTo>
                  <a:pt x="158242" y="727963"/>
                </a:lnTo>
                <a:lnTo>
                  <a:pt x="155448" y="742441"/>
                </a:lnTo>
                <a:lnTo>
                  <a:pt x="154685" y="757808"/>
                </a:lnTo>
                <a:lnTo>
                  <a:pt x="154685" y="786764"/>
                </a:lnTo>
                <a:lnTo>
                  <a:pt x="150622" y="790066"/>
                </a:lnTo>
                <a:lnTo>
                  <a:pt x="147066" y="794130"/>
                </a:lnTo>
                <a:lnTo>
                  <a:pt x="144272" y="797305"/>
                </a:lnTo>
                <a:lnTo>
                  <a:pt x="140843" y="802131"/>
                </a:lnTo>
                <a:lnTo>
                  <a:pt x="138683" y="806957"/>
                </a:lnTo>
                <a:lnTo>
                  <a:pt x="137286" y="811783"/>
                </a:lnTo>
                <a:lnTo>
                  <a:pt x="136651" y="817498"/>
                </a:lnTo>
                <a:lnTo>
                  <a:pt x="135890" y="823086"/>
                </a:lnTo>
                <a:lnTo>
                  <a:pt x="135890" y="848867"/>
                </a:lnTo>
                <a:lnTo>
                  <a:pt x="136651" y="857757"/>
                </a:lnTo>
                <a:lnTo>
                  <a:pt x="138683" y="864996"/>
                </a:lnTo>
                <a:lnTo>
                  <a:pt x="141477" y="871473"/>
                </a:lnTo>
                <a:lnTo>
                  <a:pt x="146430" y="877951"/>
                </a:lnTo>
                <a:lnTo>
                  <a:pt x="151256" y="882776"/>
                </a:lnTo>
                <a:lnTo>
                  <a:pt x="156845" y="886840"/>
                </a:lnTo>
                <a:lnTo>
                  <a:pt x="163829" y="888364"/>
                </a:lnTo>
                <a:lnTo>
                  <a:pt x="170815" y="890015"/>
                </a:lnTo>
                <a:lnTo>
                  <a:pt x="701294" y="890015"/>
                </a:lnTo>
                <a:lnTo>
                  <a:pt x="708151" y="888364"/>
                </a:lnTo>
                <a:lnTo>
                  <a:pt x="715136" y="886840"/>
                </a:lnTo>
                <a:lnTo>
                  <a:pt x="720725" y="882776"/>
                </a:lnTo>
                <a:lnTo>
                  <a:pt x="725677" y="877951"/>
                </a:lnTo>
                <a:lnTo>
                  <a:pt x="730503" y="871473"/>
                </a:lnTo>
                <a:lnTo>
                  <a:pt x="734059" y="864996"/>
                </a:lnTo>
                <a:lnTo>
                  <a:pt x="735456" y="857757"/>
                </a:lnTo>
                <a:lnTo>
                  <a:pt x="736092" y="848867"/>
                </a:lnTo>
                <a:lnTo>
                  <a:pt x="736092" y="823086"/>
                </a:lnTo>
                <a:lnTo>
                  <a:pt x="735456" y="817498"/>
                </a:lnTo>
                <a:lnTo>
                  <a:pt x="734695" y="811783"/>
                </a:lnTo>
                <a:lnTo>
                  <a:pt x="733298" y="806957"/>
                </a:lnTo>
                <a:lnTo>
                  <a:pt x="731266" y="802131"/>
                </a:lnTo>
                <a:lnTo>
                  <a:pt x="728472" y="797305"/>
                </a:lnTo>
                <a:lnTo>
                  <a:pt x="724916" y="794130"/>
                </a:lnTo>
                <a:lnTo>
                  <a:pt x="721486" y="790066"/>
                </a:lnTo>
                <a:lnTo>
                  <a:pt x="717296" y="786764"/>
                </a:lnTo>
                <a:lnTo>
                  <a:pt x="717296" y="757808"/>
                </a:lnTo>
                <a:lnTo>
                  <a:pt x="716533" y="742441"/>
                </a:lnTo>
                <a:lnTo>
                  <a:pt x="714501" y="728726"/>
                </a:lnTo>
                <a:lnTo>
                  <a:pt x="710946" y="716660"/>
                </a:lnTo>
                <a:lnTo>
                  <a:pt x="706120" y="705357"/>
                </a:lnTo>
                <a:lnTo>
                  <a:pt x="700531" y="696467"/>
                </a:lnTo>
                <a:lnTo>
                  <a:pt x="692911" y="689228"/>
                </a:lnTo>
                <a:lnTo>
                  <a:pt x="689355" y="686053"/>
                </a:lnTo>
                <a:lnTo>
                  <a:pt x="685165" y="684402"/>
                </a:lnTo>
                <a:lnTo>
                  <a:pt x="680974" y="682878"/>
                </a:lnTo>
                <a:lnTo>
                  <a:pt x="677545" y="681227"/>
                </a:lnTo>
                <a:lnTo>
                  <a:pt x="680974" y="536955"/>
                </a:lnTo>
                <a:lnTo>
                  <a:pt x="682371" y="462787"/>
                </a:lnTo>
                <a:lnTo>
                  <a:pt x="683132" y="391032"/>
                </a:lnTo>
                <a:lnTo>
                  <a:pt x="682371" y="323214"/>
                </a:lnTo>
                <a:close/>
              </a:path>
            </a:pathLst>
          </a:custGeom>
          <a:solidFill>
            <a:srgbClr val="000000"/>
          </a:solidFill>
        </p:spPr>
        <p:txBody>
          <a:bodyPr wrap="square" lIns="0" tIns="0" rIns="0" bIns="0" rtlCol="0">
            <a:noAutofit/>
          </a:bodyPr>
          <a:lstStyle/>
          <a:p>
            <a:endParaRPr/>
          </a:p>
        </p:txBody>
      </p:sp>
      <p:sp>
        <p:nvSpPr>
          <p:cNvPr id="18" name="Rectangle 17"/>
          <p:cNvSpPr/>
          <p:nvPr/>
        </p:nvSpPr>
        <p:spPr>
          <a:xfrm>
            <a:off x="811861" y="233961"/>
            <a:ext cx="547464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Knight's </a:t>
            </a:r>
            <a:r>
              <a:rPr lang="en-US" sz="4000" spc="3" dirty="0" smtClean="0">
                <a:solidFill>
                  <a:srgbClr val="0070C0"/>
                </a:solidFill>
                <a:latin typeface="+mn-lt"/>
                <a:cs typeface="Arial"/>
              </a:rPr>
              <a:t>tour Problem</a:t>
            </a:r>
            <a:endParaRPr lang="en-US" sz="4000" spc="3" dirty="0">
              <a:solidFill>
                <a:srgbClr val="0070C0"/>
              </a:solidFill>
              <a:latin typeface="+mn-lt"/>
              <a:cs typeface="Arial"/>
            </a:endParaRPr>
          </a:p>
        </p:txBody>
      </p:sp>
      <p:pic>
        <p:nvPicPr>
          <p:cNvPr id="167938" name="Picture 2" descr="https://assets.leetcode.com/uploads/2020/08/18/ches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4285681"/>
            <a:ext cx="2562794" cy="2562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8031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D4A9A7B7-6DE7-46CA-A4D1-5AAF42F97A06}"/>
              </a:ext>
            </a:extLst>
          </p:cNvPr>
          <p:cNvSpPr txBox="1"/>
          <p:nvPr/>
        </p:nvSpPr>
        <p:spPr>
          <a:xfrm>
            <a:off x="22653" y="677287"/>
            <a:ext cx="6282927" cy="6314549"/>
          </a:xfrm>
          <a:prstGeom prst="rect">
            <a:avLst/>
          </a:prstGeom>
          <a:noFill/>
        </p:spPr>
        <p:txBody>
          <a:bodyPr wrap="square" rtlCol="0">
            <a:spAutoFit/>
          </a:bodyPr>
          <a:lstStyle/>
          <a:p>
            <a:pPr marL="223838" marR="34290" indent="-214313" algn="just">
              <a:lnSpc>
                <a:spcPct val="150000"/>
              </a:lnSpc>
              <a:spcBef>
                <a:spcPts val="522"/>
              </a:spcBef>
              <a:buFont typeface="Wingdings" panose="05000000000000000000" pitchFamily="2" charset="2"/>
              <a:buChar char="v"/>
            </a:pPr>
            <a:r>
              <a:rPr lang="en-US" dirty="0">
                <a:solidFill>
                  <a:schemeClr val="tx1">
                    <a:lumMod val="95000"/>
                    <a:lumOff val="5000"/>
                  </a:schemeClr>
                </a:solidFill>
              </a:rPr>
              <a:t>The knight's tour problem is an instance of the </a:t>
            </a:r>
            <a:r>
              <a:rPr lang="en-US" dirty="0">
                <a:solidFill>
                  <a:srgbClr val="FF0000"/>
                </a:solidFill>
              </a:rPr>
              <a:t>more general Hamiltonian path problem </a:t>
            </a:r>
            <a:r>
              <a:rPr lang="en-US" dirty="0">
                <a:solidFill>
                  <a:schemeClr val="tx1">
                    <a:lumMod val="95000"/>
                    <a:lumOff val="5000"/>
                  </a:schemeClr>
                </a:solidFill>
              </a:rPr>
              <a:t>in graph theory. The problem of finding a closed knight's tour is similarly an instance of the Hamiltonian cycle problem. Unlike the general Hamiltonian path problem, the knight's tour problem can be solved in linear time.</a:t>
            </a:r>
            <a:endParaRPr lang="en-US" dirty="0">
              <a:solidFill>
                <a:schemeClr val="tx1">
                  <a:lumMod val="95000"/>
                  <a:lumOff val="5000"/>
                </a:schemeClr>
              </a:solidFill>
              <a:latin typeface="Arial"/>
              <a:cs typeface="Arial"/>
            </a:endParaRPr>
          </a:p>
          <a:p>
            <a:pPr marL="223838" marR="34290" indent="-214313" algn="just">
              <a:lnSpc>
                <a:spcPct val="150000"/>
              </a:lnSpc>
              <a:spcBef>
                <a:spcPts val="522"/>
              </a:spcBef>
              <a:buFont typeface="Wingdings" panose="05000000000000000000" pitchFamily="2" charset="2"/>
              <a:buChar char="v"/>
            </a:pPr>
            <a:r>
              <a:rPr lang="en-US" dirty="0">
                <a:latin typeface="Arial"/>
                <a:cs typeface="Arial"/>
              </a:rPr>
              <a:t>Th</a:t>
            </a:r>
            <a:r>
              <a:rPr lang="en-US" spc="-3" dirty="0">
                <a:latin typeface="Arial"/>
                <a:cs typeface="Arial"/>
              </a:rPr>
              <a:t>e</a:t>
            </a:r>
            <a:r>
              <a:rPr lang="en-US" dirty="0">
                <a:latin typeface="Arial"/>
                <a:cs typeface="Arial"/>
              </a:rPr>
              <a:t>re a</a:t>
            </a:r>
            <a:r>
              <a:rPr lang="en-US" spc="3" dirty="0">
                <a:latin typeface="Arial"/>
                <a:cs typeface="Arial"/>
              </a:rPr>
              <a:t>r</a:t>
            </a:r>
            <a:r>
              <a:rPr lang="en-US" dirty="0">
                <a:latin typeface="Arial"/>
                <a:cs typeface="Arial"/>
              </a:rPr>
              <a:t>e </a:t>
            </a:r>
            <a:r>
              <a:rPr lang="en-US" spc="3" dirty="0">
                <a:latin typeface="Arial"/>
                <a:cs typeface="Arial"/>
              </a:rPr>
              <a:t>t</a:t>
            </a:r>
            <a:r>
              <a:rPr lang="en-US" dirty="0">
                <a:latin typeface="Arial"/>
                <a:cs typeface="Arial"/>
              </a:rPr>
              <a:t>wo kinds</a:t>
            </a:r>
            <a:r>
              <a:rPr lang="en-US" spc="7" dirty="0">
                <a:latin typeface="Arial"/>
                <a:cs typeface="Arial"/>
              </a:rPr>
              <a:t> </a:t>
            </a:r>
            <a:r>
              <a:rPr lang="en-US" dirty="0">
                <a:latin typeface="Arial"/>
                <a:cs typeface="Arial"/>
              </a:rPr>
              <a:t>of</a:t>
            </a:r>
            <a:r>
              <a:rPr lang="en-US" spc="-11" dirty="0">
                <a:latin typeface="Arial"/>
                <a:cs typeface="Arial"/>
              </a:rPr>
              <a:t> </a:t>
            </a:r>
            <a:r>
              <a:rPr lang="en-US" dirty="0">
                <a:latin typeface="Arial"/>
                <a:cs typeface="Arial"/>
              </a:rPr>
              <a:t>kni</a:t>
            </a:r>
            <a:r>
              <a:rPr lang="en-US" spc="-7" dirty="0">
                <a:latin typeface="Arial"/>
                <a:cs typeface="Arial"/>
              </a:rPr>
              <a:t>g</a:t>
            </a:r>
            <a:r>
              <a:rPr lang="en-US" dirty="0">
                <a:latin typeface="Arial"/>
                <a:cs typeface="Arial"/>
              </a:rPr>
              <a:t>ht’s</a:t>
            </a:r>
            <a:r>
              <a:rPr lang="en-US" spc="19" dirty="0">
                <a:latin typeface="Arial"/>
                <a:cs typeface="Arial"/>
              </a:rPr>
              <a:t> </a:t>
            </a:r>
            <a:r>
              <a:rPr lang="en-US" dirty="0">
                <a:latin typeface="Arial"/>
                <a:cs typeface="Arial"/>
              </a:rPr>
              <a:t>tours,</a:t>
            </a:r>
            <a:r>
              <a:rPr lang="en-US" spc="-7" dirty="0">
                <a:latin typeface="Arial"/>
                <a:cs typeface="Arial"/>
              </a:rPr>
              <a:t> </a:t>
            </a:r>
            <a:r>
              <a:rPr lang="en-US" dirty="0">
                <a:latin typeface="Arial"/>
                <a:cs typeface="Arial"/>
              </a:rPr>
              <a:t>a</a:t>
            </a:r>
            <a:r>
              <a:rPr lang="en-US" spc="19" dirty="0">
                <a:latin typeface="Arial"/>
                <a:cs typeface="Arial"/>
              </a:rPr>
              <a:t> </a:t>
            </a:r>
            <a:r>
              <a:rPr lang="en-US" b="1" i="1" dirty="0">
                <a:latin typeface="Arial"/>
                <a:cs typeface="Arial"/>
              </a:rPr>
              <a:t>cl</a:t>
            </a:r>
            <a:r>
              <a:rPr lang="en-US" b="1" i="1" spc="-3" dirty="0">
                <a:latin typeface="Arial"/>
                <a:cs typeface="Arial"/>
              </a:rPr>
              <a:t>o</a:t>
            </a:r>
            <a:r>
              <a:rPr lang="en-US" b="1" i="1" dirty="0">
                <a:latin typeface="Arial"/>
                <a:cs typeface="Arial"/>
              </a:rPr>
              <a:t>sed kni</a:t>
            </a:r>
            <a:r>
              <a:rPr lang="en-US" b="1" i="1" spc="-7" dirty="0">
                <a:latin typeface="Arial"/>
                <a:cs typeface="Arial"/>
              </a:rPr>
              <a:t>g</a:t>
            </a:r>
            <a:r>
              <a:rPr lang="en-US" b="1" i="1" dirty="0">
                <a:latin typeface="Arial"/>
                <a:cs typeface="Arial"/>
              </a:rPr>
              <a:t>ht</a:t>
            </a:r>
            <a:r>
              <a:rPr lang="en-US" b="1" i="1" spc="-11" dirty="0">
                <a:latin typeface="Arial"/>
                <a:cs typeface="Arial"/>
              </a:rPr>
              <a:t>’</a:t>
            </a:r>
            <a:r>
              <a:rPr lang="en-US" b="1" i="1" dirty="0">
                <a:latin typeface="Arial"/>
                <a:cs typeface="Arial"/>
              </a:rPr>
              <a:t>s</a:t>
            </a:r>
            <a:r>
              <a:rPr lang="en-US" b="1" i="1" spc="22" dirty="0">
                <a:latin typeface="Arial"/>
                <a:cs typeface="Arial"/>
              </a:rPr>
              <a:t> </a:t>
            </a:r>
            <a:r>
              <a:rPr lang="en-US" i="1" dirty="0">
                <a:latin typeface="Arial"/>
                <a:cs typeface="Arial"/>
              </a:rPr>
              <a:t>tour </a:t>
            </a:r>
            <a:r>
              <a:rPr lang="en-US" dirty="0">
                <a:latin typeface="Arial"/>
                <a:cs typeface="Arial"/>
              </a:rPr>
              <a:t>and</a:t>
            </a:r>
            <a:r>
              <a:rPr lang="en-US" spc="7" dirty="0">
                <a:latin typeface="Arial"/>
                <a:cs typeface="Arial"/>
              </a:rPr>
              <a:t> </a:t>
            </a:r>
            <a:r>
              <a:rPr lang="en-US" dirty="0">
                <a:latin typeface="Arial"/>
                <a:cs typeface="Arial"/>
              </a:rPr>
              <a:t>an </a:t>
            </a:r>
            <a:r>
              <a:rPr lang="en-US" b="1" i="1" dirty="0">
                <a:latin typeface="Arial"/>
                <a:cs typeface="Arial"/>
              </a:rPr>
              <a:t>op</a:t>
            </a:r>
            <a:r>
              <a:rPr lang="en-US" b="1" i="1" spc="-3" dirty="0">
                <a:latin typeface="Arial"/>
                <a:cs typeface="Arial"/>
              </a:rPr>
              <a:t>e</a:t>
            </a:r>
            <a:r>
              <a:rPr lang="en-US" b="1" i="1" dirty="0">
                <a:latin typeface="Arial"/>
                <a:cs typeface="Arial"/>
              </a:rPr>
              <a:t>n</a:t>
            </a:r>
            <a:r>
              <a:rPr lang="en-US" b="1" i="1" spc="11" dirty="0">
                <a:latin typeface="Arial"/>
                <a:cs typeface="Arial"/>
              </a:rPr>
              <a:t> </a:t>
            </a:r>
            <a:r>
              <a:rPr lang="en-US" b="1" i="1" dirty="0">
                <a:latin typeface="Arial"/>
                <a:cs typeface="Arial"/>
              </a:rPr>
              <a:t>kni</a:t>
            </a:r>
            <a:r>
              <a:rPr lang="en-US" b="1" i="1" spc="-7" dirty="0">
                <a:latin typeface="Arial"/>
                <a:cs typeface="Arial"/>
              </a:rPr>
              <a:t>g</a:t>
            </a:r>
            <a:r>
              <a:rPr lang="en-US" b="1" i="1" dirty="0">
                <a:latin typeface="Arial"/>
                <a:cs typeface="Arial"/>
              </a:rPr>
              <a:t>ht</a:t>
            </a:r>
            <a:r>
              <a:rPr lang="en-US" b="1" i="1" spc="-11" dirty="0">
                <a:latin typeface="Arial"/>
                <a:cs typeface="Arial"/>
              </a:rPr>
              <a:t>’</a:t>
            </a:r>
            <a:r>
              <a:rPr lang="en-US" b="1" i="1" dirty="0">
                <a:latin typeface="Arial"/>
                <a:cs typeface="Arial"/>
              </a:rPr>
              <a:t>s</a:t>
            </a:r>
            <a:r>
              <a:rPr lang="en-US" b="1" i="1" spc="29" dirty="0">
                <a:latin typeface="Arial"/>
                <a:cs typeface="Arial"/>
              </a:rPr>
              <a:t> </a:t>
            </a:r>
            <a:r>
              <a:rPr lang="en-US" i="1" dirty="0">
                <a:latin typeface="Arial"/>
                <a:cs typeface="Arial"/>
              </a:rPr>
              <a:t>tou</a:t>
            </a:r>
            <a:r>
              <a:rPr lang="en-US" i="1" spc="11" dirty="0">
                <a:latin typeface="Arial"/>
                <a:cs typeface="Arial"/>
              </a:rPr>
              <a:t>r</a:t>
            </a:r>
            <a:r>
              <a:rPr lang="en-US" dirty="0">
                <a:latin typeface="Arial"/>
                <a:cs typeface="Arial"/>
              </a:rPr>
              <a:t>:</a:t>
            </a:r>
          </a:p>
          <a:p>
            <a:pPr marL="223838" indent="-214313" algn="just">
              <a:lnSpc>
                <a:spcPct val="150000"/>
              </a:lnSpc>
              <a:spcBef>
                <a:spcPts val="80"/>
              </a:spcBef>
              <a:buFont typeface="Wingdings" panose="05000000000000000000" pitchFamily="2" charset="2"/>
              <a:buChar char="v"/>
            </a:pPr>
            <a:r>
              <a:rPr lang="en-US" dirty="0">
                <a:latin typeface="Arial"/>
                <a:cs typeface="Arial"/>
              </a:rPr>
              <a:t>A</a:t>
            </a:r>
            <a:r>
              <a:rPr lang="en-US" spc="-7" dirty="0">
                <a:latin typeface="Arial"/>
                <a:cs typeface="Arial"/>
              </a:rPr>
              <a:t> </a:t>
            </a:r>
            <a:r>
              <a:rPr lang="en-US" i="1" dirty="0">
                <a:latin typeface="Arial"/>
                <a:cs typeface="Arial"/>
              </a:rPr>
              <a:t>clo</a:t>
            </a:r>
            <a:r>
              <a:rPr lang="en-US" i="1" spc="3" dirty="0">
                <a:latin typeface="Arial"/>
                <a:cs typeface="Arial"/>
              </a:rPr>
              <a:t>s</a:t>
            </a:r>
            <a:r>
              <a:rPr lang="en-US" i="1" dirty="0">
                <a:latin typeface="Arial"/>
                <a:cs typeface="Arial"/>
              </a:rPr>
              <a:t>ed</a:t>
            </a:r>
            <a:r>
              <a:rPr lang="en-US" i="1" spc="-18" dirty="0">
                <a:latin typeface="Arial"/>
                <a:cs typeface="Arial"/>
              </a:rPr>
              <a:t> </a:t>
            </a:r>
            <a:r>
              <a:rPr lang="en-US" i="1" dirty="0">
                <a:latin typeface="Arial"/>
                <a:cs typeface="Arial"/>
              </a:rPr>
              <a:t>knight</a:t>
            </a:r>
            <a:r>
              <a:rPr lang="en-US" i="1" spc="-29" dirty="0">
                <a:latin typeface="Arial"/>
                <a:cs typeface="Arial"/>
              </a:rPr>
              <a:t>’</a:t>
            </a:r>
            <a:r>
              <a:rPr lang="en-US" i="1" dirty="0">
                <a:latin typeface="Arial"/>
                <a:cs typeface="Arial"/>
              </a:rPr>
              <a:t>s</a:t>
            </a:r>
            <a:r>
              <a:rPr lang="en-US" i="1" spc="18" dirty="0">
                <a:latin typeface="Arial"/>
                <a:cs typeface="Arial"/>
              </a:rPr>
              <a:t> </a:t>
            </a:r>
            <a:r>
              <a:rPr lang="en-US" i="1" dirty="0">
                <a:latin typeface="Arial"/>
                <a:cs typeface="Arial"/>
              </a:rPr>
              <a:t>tour</a:t>
            </a:r>
            <a:r>
              <a:rPr lang="en-US" i="1" spc="-14" dirty="0">
                <a:latin typeface="Arial"/>
                <a:cs typeface="Arial"/>
              </a:rPr>
              <a:t> </a:t>
            </a:r>
            <a:r>
              <a:rPr lang="en-US" dirty="0">
                <a:latin typeface="Arial"/>
                <a:cs typeface="Arial"/>
              </a:rPr>
              <a:t>is one</a:t>
            </a:r>
            <a:r>
              <a:rPr lang="en-US" spc="-11" dirty="0">
                <a:latin typeface="Arial"/>
                <a:cs typeface="Arial"/>
              </a:rPr>
              <a:t> </a:t>
            </a:r>
            <a:r>
              <a:rPr lang="en-US" dirty="0">
                <a:latin typeface="Arial"/>
                <a:cs typeface="Arial"/>
              </a:rPr>
              <a:t>in whi</a:t>
            </a:r>
            <a:r>
              <a:rPr lang="en-US" spc="3" dirty="0">
                <a:latin typeface="Arial"/>
                <a:cs typeface="Arial"/>
              </a:rPr>
              <a:t>c</a:t>
            </a:r>
            <a:r>
              <a:rPr lang="en-US" dirty="0">
                <a:latin typeface="Arial"/>
                <a:cs typeface="Arial"/>
              </a:rPr>
              <a:t>h</a:t>
            </a:r>
            <a:r>
              <a:rPr lang="en-US" spc="-11" dirty="0">
                <a:latin typeface="Arial"/>
                <a:cs typeface="Arial"/>
              </a:rPr>
              <a:t> </a:t>
            </a:r>
            <a:r>
              <a:rPr lang="en-US" dirty="0">
                <a:latin typeface="Arial"/>
                <a:cs typeface="Arial"/>
              </a:rPr>
              <a:t>the</a:t>
            </a:r>
            <a:r>
              <a:rPr lang="en-US" spc="-14" dirty="0">
                <a:latin typeface="Arial"/>
                <a:cs typeface="Arial"/>
              </a:rPr>
              <a:t> </a:t>
            </a:r>
            <a:r>
              <a:rPr lang="en-US" dirty="0">
                <a:latin typeface="Arial"/>
                <a:cs typeface="Arial"/>
              </a:rPr>
              <a:t>knight’s</a:t>
            </a:r>
            <a:r>
              <a:rPr lang="en-US" spc="-18" dirty="0">
                <a:latin typeface="Arial"/>
                <a:cs typeface="Arial"/>
              </a:rPr>
              <a:t> </a:t>
            </a:r>
            <a:r>
              <a:rPr lang="en-US" dirty="0">
                <a:solidFill>
                  <a:schemeClr val="accent3">
                    <a:lumMod val="75000"/>
                  </a:schemeClr>
                </a:solidFill>
                <a:latin typeface="Arial"/>
                <a:cs typeface="Arial"/>
              </a:rPr>
              <a:t>last move</a:t>
            </a:r>
            <a:r>
              <a:rPr lang="en-US" spc="-11" dirty="0">
                <a:solidFill>
                  <a:schemeClr val="accent3">
                    <a:lumMod val="75000"/>
                  </a:schemeClr>
                </a:solidFill>
                <a:latin typeface="Arial"/>
                <a:cs typeface="Arial"/>
              </a:rPr>
              <a:t> </a:t>
            </a:r>
            <a:r>
              <a:rPr lang="en-US" dirty="0">
                <a:solidFill>
                  <a:schemeClr val="accent3">
                    <a:lumMod val="75000"/>
                  </a:schemeClr>
                </a:solidFill>
                <a:latin typeface="Arial"/>
                <a:cs typeface="Arial"/>
              </a:rPr>
              <a:t>in </a:t>
            </a:r>
            <a:r>
              <a:rPr lang="en-US" spc="-7" dirty="0">
                <a:solidFill>
                  <a:schemeClr val="accent3">
                    <a:lumMod val="75000"/>
                  </a:schemeClr>
                </a:solidFill>
                <a:latin typeface="Arial"/>
                <a:cs typeface="Arial"/>
              </a:rPr>
              <a:t>t</a:t>
            </a:r>
            <a:r>
              <a:rPr lang="en-US" dirty="0">
                <a:solidFill>
                  <a:schemeClr val="accent3">
                    <a:lumMod val="75000"/>
                  </a:schemeClr>
                </a:solidFill>
                <a:latin typeface="Arial"/>
                <a:cs typeface="Arial"/>
              </a:rPr>
              <a:t>he</a:t>
            </a:r>
            <a:r>
              <a:rPr lang="en-US" spc="-7" dirty="0">
                <a:solidFill>
                  <a:schemeClr val="accent3">
                    <a:lumMod val="75000"/>
                  </a:schemeClr>
                </a:solidFill>
                <a:latin typeface="Arial"/>
                <a:cs typeface="Arial"/>
              </a:rPr>
              <a:t> </a:t>
            </a:r>
            <a:r>
              <a:rPr lang="en-US" dirty="0">
                <a:solidFill>
                  <a:schemeClr val="accent3">
                    <a:lumMod val="75000"/>
                  </a:schemeClr>
                </a:solidFill>
                <a:latin typeface="Arial"/>
                <a:cs typeface="Arial"/>
              </a:rPr>
              <a:t>tour</a:t>
            </a:r>
            <a:r>
              <a:rPr lang="en-US" spc="-7" dirty="0">
                <a:solidFill>
                  <a:schemeClr val="accent3">
                    <a:lumMod val="75000"/>
                  </a:schemeClr>
                </a:solidFill>
                <a:latin typeface="Arial"/>
                <a:cs typeface="Arial"/>
              </a:rPr>
              <a:t> </a:t>
            </a:r>
            <a:r>
              <a:rPr lang="en-US" dirty="0">
                <a:solidFill>
                  <a:schemeClr val="accent3">
                    <a:lumMod val="75000"/>
                  </a:schemeClr>
                </a:solidFill>
                <a:latin typeface="Arial"/>
                <a:cs typeface="Arial"/>
              </a:rPr>
              <a:t>pla</a:t>
            </a:r>
            <a:r>
              <a:rPr lang="en-US" spc="3" dirty="0">
                <a:solidFill>
                  <a:schemeClr val="accent3">
                    <a:lumMod val="75000"/>
                  </a:schemeClr>
                </a:solidFill>
                <a:latin typeface="Arial"/>
                <a:cs typeface="Arial"/>
              </a:rPr>
              <a:t>c</a:t>
            </a:r>
            <a:r>
              <a:rPr lang="en-US" dirty="0">
                <a:solidFill>
                  <a:schemeClr val="accent3">
                    <a:lumMod val="75000"/>
                  </a:schemeClr>
                </a:solidFill>
                <a:latin typeface="Arial"/>
                <a:cs typeface="Arial"/>
              </a:rPr>
              <a:t>es</a:t>
            </a:r>
            <a:r>
              <a:rPr lang="en-US" spc="-14" dirty="0">
                <a:solidFill>
                  <a:schemeClr val="accent3">
                    <a:lumMod val="75000"/>
                  </a:schemeClr>
                </a:solidFill>
                <a:latin typeface="Arial"/>
                <a:cs typeface="Arial"/>
              </a:rPr>
              <a:t> </a:t>
            </a:r>
            <a:r>
              <a:rPr lang="en-US" dirty="0">
                <a:solidFill>
                  <a:schemeClr val="accent3">
                    <a:lumMod val="75000"/>
                  </a:schemeClr>
                </a:solidFill>
                <a:latin typeface="Arial"/>
                <a:cs typeface="Arial"/>
              </a:rPr>
              <a:t>it</a:t>
            </a:r>
            <a:r>
              <a:rPr lang="en-US" spc="-7" dirty="0">
                <a:solidFill>
                  <a:schemeClr val="accent3">
                    <a:lumMod val="75000"/>
                  </a:schemeClr>
                </a:solidFill>
                <a:latin typeface="Arial"/>
                <a:cs typeface="Arial"/>
              </a:rPr>
              <a:t> </a:t>
            </a:r>
            <a:r>
              <a:rPr lang="en-US" dirty="0">
                <a:solidFill>
                  <a:schemeClr val="accent3">
                    <a:lumMod val="75000"/>
                  </a:schemeClr>
                </a:solidFill>
                <a:latin typeface="Arial"/>
                <a:cs typeface="Arial"/>
              </a:rPr>
              <a:t>a</a:t>
            </a:r>
            <a:r>
              <a:rPr lang="en-US" spc="-11" dirty="0">
                <a:solidFill>
                  <a:schemeClr val="accent3">
                    <a:lumMod val="75000"/>
                  </a:schemeClr>
                </a:solidFill>
                <a:latin typeface="Arial"/>
                <a:cs typeface="Arial"/>
              </a:rPr>
              <a:t> </a:t>
            </a:r>
            <a:r>
              <a:rPr lang="en-US" dirty="0">
                <a:solidFill>
                  <a:schemeClr val="accent3">
                    <a:lumMod val="75000"/>
                  </a:schemeClr>
                </a:solidFill>
                <a:latin typeface="Arial"/>
                <a:cs typeface="Arial"/>
              </a:rPr>
              <a:t>si</a:t>
            </a:r>
            <a:r>
              <a:rPr lang="en-US" spc="3" dirty="0">
                <a:solidFill>
                  <a:schemeClr val="accent3">
                    <a:lumMod val="75000"/>
                  </a:schemeClr>
                </a:solidFill>
                <a:latin typeface="Arial"/>
                <a:cs typeface="Arial"/>
              </a:rPr>
              <a:t>n</a:t>
            </a:r>
            <a:r>
              <a:rPr lang="en-US" dirty="0">
                <a:solidFill>
                  <a:schemeClr val="accent3">
                    <a:lumMod val="75000"/>
                  </a:schemeClr>
                </a:solidFill>
                <a:latin typeface="Arial"/>
                <a:cs typeface="Arial"/>
              </a:rPr>
              <a:t>gle mo</a:t>
            </a:r>
            <a:r>
              <a:rPr lang="en-US" spc="-7" dirty="0">
                <a:solidFill>
                  <a:schemeClr val="accent3">
                    <a:lumMod val="75000"/>
                  </a:schemeClr>
                </a:solidFill>
                <a:latin typeface="Arial"/>
                <a:cs typeface="Arial"/>
              </a:rPr>
              <a:t>v</a:t>
            </a:r>
            <a:r>
              <a:rPr lang="en-US" dirty="0">
                <a:solidFill>
                  <a:schemeClr val="accent3">
                    <a:lumMod val="75000"/>
                  </a:schemeClr>
                </a:solidFill>
                <a:latin typeface="Arial"/>
                <a:cs typeface="Arial"/>
              </a:rPr>
              <a:t>e</a:t>
            </a:r>
            <a:r>
              <a:rPr lang="en-US" spc="-11" dirty="0">
                <a:solidFill>
                  <a:schemeClr val="accent3">
                    <a:lumMod val="75000"/>
                  </a:schemeClr>
                </a:solidFill>
                <a:latin typeface="Arial"/>
                <a:cs typeface="Arial"/>
              </a:rPr>
              <a:t> </a:t>
            </a:r>
            <a:r>
              <a:rPr lang="en-US" dirty="0">
                <a:solidFill>
                  <a:schemeClr val="accent3">
                    <a:lumMod val="75000"/>
                  </a:schemeClr>
                </a:solidFill>
                <a:latin typeface="Arial"/>
                <a:cs typeface="Arial"/>
              </a:rPr>
              <a:t>a</a:t>
            </a:r>
            <a:r>
              <a:rPr lang="en-US" spc="3" dirty="0">
                <a:solidFill>
                  <a:schemeClr val="accent3">
                    <a:lumMod val="75000"/>
                  </a:schemeClr>
                </a:solidFill>
                <a:latin typeface="Arial"/>
                <a:cs typeface="Arial"/>
              </a:rPr>
              <a:t>w</a:t>
            </a:r>
            <a:r>
              <a:rPr lang="en-US" dirty="0">
                <a:solidFill>
                  <a:schemeClr val="accent3">
                    <a:lumMod val="75000"/>
                  </a:schemeClr>
                </a:solidFill>
                <a:latin typeface="Arial"/>
                <a:cs typeface="Arial"/>
              </a:rPr>
              <a:t>ay</a:t>
            </a:r>
            <a:r>
              <a:rPr lang="en-US" spc="-14" dirty="0">
                <a:solidFill>
                  <a:schemeClr val="accent3">
                    <a:lumMod val="75000"/>
                  </a:schemeClr>
                </a:solidFill>
                <a:latin typeface="Arial"/>
                <a:cs typeface="Arial"/>
              </a:rPr>
              <a:t> </a:t>
            </a:r>
            <a:r>
              <a:rPr lang="en-US" dirty="0">
                <a:solidFill>
                  <a:schemeClr val="accent3">
                    <a:lumMod val="75000"/>
                  </a:schemeClr>
                </a:solidFill>
                <a:latin typeface="Arial"/>
                <a:cs typeface="Arial"/>
              </a:rPr>
              <a:t>from w</a:t>
            </a:r>
            <a:r>
              <a:rPr lang="en-US" spc="3" dirty="0">
                <a:solidFill>
                  <a:schemeClr val="accent3">
                    <a:lumMod val="75000"/>
                  </a:schemeClr>
                </a:solidFill>
                <a:latin typeface="Arial"/>
                <a:cs typeface="Arial"/>
              </a:rPr>
              <a:t>h</a:t>
            </a:r>
            <a:r>
              <a:rPr lang="en-US" dirty="0">
                <a:solidFill>
                  <a:schemeClr val="accent3">
                    <a:lumMod val="75000"/>
                  </a:schemeClr>
                </a:solidFill>
                <a:latin typeface="Arial"/>
                <a:cs typeface="Arial"/>
              </a:rPr>
              <a:t>e</a:t>
            </a:r>
            <a:r>
              <a:rPr lang="en-US" spc="3" dirty="0">
                <a:solidFill>
                  <a:schemeClr val="accent3">
                    <a:lumMod val="75000"/>
                  </a:schemeClr>
                </a:solidFill>
                <a:latin typeface="Arial"/>
                <a:cs typeface="Arial"/>
              </a:rPr>
              <a:t>r</a:t>
            </a:r>
            <a:r>
              <a:rPr lang="en-US" dirty="0">
                <a:solidFill>
                  <a:schemeClr val="accent3">
                    <a:lumMod val="75000"/>
                  </a:schemeClr>
                </a:solidFill>
                <a:latin typeface="Arial"/>
                <a:cs typeface="Arial"/>
              </a:rPr>
              <a:t>e</a:t>
            </a:r>
            <a:r>
              <a:rPr lang="en-US" spc="-19" dirty="0">
                <a:solidFill>
                  <a:schemeClr val="accent3">
                    <a:lumMod val="75000"/>
                  </a:schemeClr>
                </a:solidFill>
                <a:latin typeface="Arial"/>
                <a:cs typeface="Arial"/>
              </a:rPr>
              <a:t> </a:t>
            </a:r>
            <a:r>
              <a:rPr lang="en-US" dirty="0">
                <a:solidFill>
                  <a:schemeClr val="accent3">
                    <a:lumMod val="75000"/>
                  </a:schemeClr>
                </a:solidFill>
                <a:latin typeface="Arial"/>
                <a:cs typeface="Arial"/>
              </a:rPr>
              <a:t>it</a:t>
            </a:r>
            <a:r>
              <a:rPr lang="en-US" spc="-7" dirty="0">
                <a:solidFill>
                  <a:schemeClr val="accent3">
                    <a:lumMod val="75000"/>
                  </a:schemeClr>
                </a:solidFill>
                <a:latin typeface="Arial"/>
                <a:cs typeface="Arial"/>
              </a:rPr>
              <a:t> </a:t>
            </a:r>
            <a:r>
              <a:rPr lang="en-US" dirty="0">
                <a:solidFill>
                  <a:schemeClr val="accent3">
                    <a:lumMod val="75000"/>
                  </a:schemeClr>
                </a:solidFill>
                <a:latin typeface="Arial"/>
                <a:cs typeface="Arial"/>
              </a:rPr>
              <a:t>sta</a:t>
            </a:r>
            <a:r>
              <a:rPr lang="en-US" spc="3" dirty="0">
                <a:solidFill>
                  <a:schemeClr val="accent3">
                    <a:lumMod val="75000"/>
                  </a:schemeClr>
                </a:solidFill>
                <a:latin typeface="Arial"/>
                <a:cs typeface="Arial"/>
              </a:rPr>
              <a:t>r</a:t>
            </a:r>
            <a:r>
              <a:rPr lang="en-US" dirty="0">
                <a:solidFill>
                  <a:schemeClr val="accent3">
                    <a:lumMod val="75000"/>
                  </a:schemeClr>
                </a:solidFill>
                <a:latin typeface="Arial"/>
                <a:cs typeface="Arial"/>
              </a:rPr>
              <a:t>ted</a:t>
            </a:r>
          </a:p>
          <a:p>
            <a:pPr marL="223838" marR="26170" indent="-214313" algn="just">
              <a:lnSpc>
                <a:spcPct val="150000"/>
              </a:lnSpc>
              <a:spcBef>
                <a:spcPts val="360"/>
              </a:spcBef>
              <a:buFont typeface="Wingdings" panose="05000000000000000000" pitchFamily="2" charset="2"/>
              <a:buChar char="v"/>
            </a:pPr>
            <a:r>
              <a:rPr lang="en-US" dirty="0">
                <a:latin typeface="Arial"/>
                <a:cs typeface="Arial"/>
              </a:rPr>
              <a:t>An </a:t>
            </a:r>
            <a:r>
              <a:rPr lang="en-US" i="1" dirty="0">
                <a:latin typeface="Arial"/>
                <a:cs typeface="Arial"/>
              </a:rPr>
              <a:t>open</a:t>
            </a:r>
            <a:r>
              <a:rPr lang="en-US" i="1" spc="-7" dirty="0">
                <a:latin typeface="Arial"/>
                <a:cs typeface="Arial"/>
              </a:rPr>
              <a:t> </a:t>
            </a:r>
            <a:r>
              <a:rPr lang="en-US" i="1" dirty="0">
                <a:latin typeface="Arial"/>
                <a:cs typeface="Arial"/>
              </a:rPr>
              <a:t>k</a:t>
            </a:r>
            <a:r>
              <a:rPr lang="en-US" i="1" spc="3" dirty="0">
                <a:latin typeface="Arial"/>
                <a:cs typeface="Arial"/>
              </a:rPr>
              <a:t>n</a:t>
            </a:r>
            <a:r>
              <a:rPr lang="en-US" i="1" dirty="0">
                <a:latin typeface="Arial"/>
                <a:cs typeface="Arial"/>
              </a:rPr>
              <a:t>ight</a:t>
            </a:r>
            <a:r>
              <a:rPr lang="en-US" i="1" spc="-29" dirty="0">
                <a:latin typeface="Arial"/>
                <a:cs typeface="Arial"/>
              </a:rPr>
              <a:t>’</a:t>
            </a:r>
            <a:r>
              <a:rPr lang="en-US" i="1" dirty="0">
                <a:latin typeface="Arial"/>
                <a:cs typeface="Arial"/>
              </a:rPr>
              <a:t>s</a:t>
            </a:r>
            <a:r>
              <a:rPr lang="en-US" i="1" spc="18" dirty="0">
                <a:latin typeface="Arial"/>
                <a:cs typeface="Arial"/>
              </a:rPr>
              <a:t> </a:t>
            </a:r>
            <a:r>
              <a:rPr lang="en-US" i="1" dirty="0">
                <a:latin typeface="Arial"/>
                <a:cs typeface="Arial"/>
              </a:rPr>
              <a:t>tour</a:t>
            </a:r>
            <a:r>
              <a:rPr lang="en-US" i="1" spc="-19" dirty="0">
                <a:latin typeface="Arial"/>
                <a:cs typeface="Arial"/>
              </a:rPr>
              <a:t> </a:t>
            </a:r>
            <a:r>
              <a:rPr lang="en-US" dirty="0">
                <a:latin typeface="Arial"/>
                <a:cs typeface="Arial"/>
              </a:rPr>
              <a:t>is one</a:t>
            </a:r>
            <a:r>
              <a:rPr lang="en-US" spc="-7" dirty="0">
                <a:latin typeface="Arial"/>
                <a:cs typeface="Arial"/>
              </a:rPr>
              <a:t> </a:t>
            </a:r>
            <a:r>
              <a:rPr lang="en-US" dirty="0">
                <a:latin typeface="Arial"/>
                <a:cs typeface="Arial"/>
              </a:rPr>
              <a:t>in whi</a:t>
            </a:r>
            <a:r>
              <a:rPr lang="en-US" spc="3" dirty="0">
                <a:latin typeface="Arial"/>
                <a:cs typeface="Arial"/>
              </a:rPr>
              <a:t>c</a:t>
            </a:r>
            <a:r>
              <a:rPr lang="en-US" dirty="0">
                <a:latin typeface="Arial"/>
                <a:cs typeface="Arial"/>
              </a:rPr>
              <a:t>h</a:t>
            </a:r>
            <a:r>
              <a:rPr lang="en-US" spc="-11" dirty="0">
                <a:latin typeface="Arial"/>
                <a:cs typeface="Arial"/>
              </a:rPr>
              <a:t> </a:t>
            </a:r>
            <a:r>
              <a:rPr lang="en-US" dirty="0">
                <a:latin typeface="Arial"/>
                <a:cs typeface="Arial"/>
              </a:rPr>
              <a:t>the</a:t>
            </a:r>
            <a:r>
              <a:rPr lang="en-US" spc="-11" dirty="0">
                <a:latin typeface="Arial"/>
                <a:cs typeface="Arial"/>
              </a:rPr>
              <a:t> </a:t>
            </a:r>
            <a:r>
              <a:rPr lang="en-US" dirty="0">
                <a:latin typeface="Arial"/>
                <a:cs typeface="Arial"/>
              </a:rPr>
              <a:t>k</a:t>
            </a:r>
            <a:r>
              <a:rPr lang="en-US" spc="3" dirty="0">
                <a:latin typeface="Arial"/>
                <a:cs typeface="Arial"/>
              </a:rPr>
              <a:t>n</a:t>
            </a:r>
            <a:r>
              <a:rPr lang="en-US" dirty="0">
                <a:latin typeface="Arial"/>
                <a:cs typeface="Arial"/>
              </a:rPr>
              <a:t>ight’s</a:t>
            </a:r>
            <a:r>
              <a:rPr lang="en-US" spc="-7" dirty="0">
                <a:latin typeface="Arial"/>
                <a:cs typeface="Arial"/>
              </a:rPr>
              <a:t> </a:t>
            </a:r>
            <a:r>
              <a:rPr lang="en-US" dirty="0">
                <a:latin typeface="Arial"/>
                <a:cs typeface="Arial"/>
              </a:rPr>
              <a:t>la</a:t>
            </a:r>
            <a:r>
              <a:rPr lang="en-US" spc="3" dirty="0">
                <a:latin typeface="Arial"/>
                <a:cs typeface="Arial"/>
              </a:rPr>
              <a:t>s</a:t>
            </a:r>
            <a:r>
              <a:rPr lang="en-US" dirty="0">
                <a:latin typeface="Arial"/>
                <a:cs typeface="Arial"/>
              </a:rPr>
              <a:t>t move</a:t>
            </a:r>
            <a:r>
              <a:rPr lang="en-US" spc="-11" dirty="0">
                <a:latin typeface="Arial"/>
                <a:cs typeface="Arial"/>
              </a:rPr>
              <a:t> </a:t>
            </a:r>
            <a:r>
              <a:rPr lang="en-US" dirty="0">
                <a:latin typeface="Arial"/>
                <a:cs typeface="Arial"/>
              </a:rPr>
              <a:t>in </a:t>
            </a:r>
            <a:r>
              <a:rPr lang="en-US" spc="-7" dirty="0">
                <a:latin typeface="Arial"/>
                <a:cs typeface="Arial"/>
              </a:rPr>
              <a:t>t</a:t>
            </a:r>
            <a:r>
              <a:rPr lang="en-US" dirty="0">
                <a:latin typeface="Arial"/>
                <a:cs typeface="Arial"/>
              </a:rPr>
              <a:t>he</a:t>
            </a:r>
            <a:r>
              <a:rPr lang="en-US" spc="-7" dirty="0">
                <a:latin typeface="Arial"/>
                <a:cs typeface="Arial"/>
              </a:rPr>
              <a:t> </a:t>
            </a:r>
            <a:r>
              <a:rPr lang="en-US" dirty="0">
                <a:latin typeface="Arial"/>
                <a:cs typeface="Arial"/>
              </a:rPr>
              <a:t>tour</a:t>
            </a:r>
            <a:r>
              <a:rPr lang="en-US" spc="-7" dirty="0">
                <a:latin typeface="Arial"/>
                <a:cs typeface="Arial"/>
              </a:rPr>
              <a:t> </a:t>
            </a:r>
            <a:r>
              <a:rPr lang="en-US" dirty="0">
                <a:latin typeface="Arial"/>
                <a:cs typeface="Arial"/>
              </a:rPr>
              <a:t>pla</a:t>
            </a:r>
            <a:r>
              <a:rPr lang="en-US" spc="3" dirty="0">
                <a:latin typeface="Arial"/>
                <a:cs typeface="Arial"/>
              </a:rPr>
              <a:t>c</a:t>
            </a:r>
            <a:r>
              <a:rPr lang="en-US" dirty="0">
                <a:latin typeface="Arial"/>
                <a:cs typeface="Arial"/>
              </a:rPr>
              <a:t>es</a:t>
            </a:r>
            <a:r>
              <a:rPr lang="en-US" spc="-11" dirty="0">
                <a:latin typeface="Arial"/>
                <a:cs typeface="Arial"/>
              </a:rPr>
              <a:t> </a:t>
            </a:r>
            <a:r>
              <a:rPr lang="en-US" dirty="0">
                <a:latin typeface="Arial"/>
                <a:cs typeface="Arial"/>
              </a:rPr>
              <a:t>it</a:t>
            </a:r>
            <a:r>
              <a:rPr lang="en-US" spc="-7" dirty="0">
                <a:latin typeface="Arial"/>
                <a:cs typeface="Arial"/>
              </a:rPr>
              <a:t> </a:t>
            </a:r>
            <a:r>
              <a:rPr lang="en-US" dirty="0">
                <a:latin typeface="Arial"/>
                <a:cs typeface="Arial"/>
              </a:rPr>
              <a:t>on a </a:t>
            </a:r>
            <a:r>
              <a:rPr lang="en-US" spc="7" dirty="0">
                <a:latin typeface="Arial"/>
                <a:cs typeface="Arial"/>
              </a:rPr>
              <a:t>s</a:t>
            </a:r>
            <a:r>
              <a:rPr lang="en-US" dirty="0">
                <a:latin typeface="Arial"/>
                <a:cs typeface="Arial"/>
              </a:rPr>
              <a:t>q</a:t>
            </a:r>
            <a:r>
              <a:rPr lang="en-US" spc="3" dirty="0">
                <a:latin typeface="Arial"/>
                <a:cs typeface="Arial"/>
              </a:rPr>
              <a:t>u</a:t>
            </a:r>
            <a:r>
              <a:rPr lang="en-US" dirty="0">
                <a:latin typeface="Arial"/>
                <a:cs typeface="Arial"/>
              </a:rPr>
              <a:t>a</a:t>
            </a:r>
            <a:r>
              <a:rPr lang="en-US" spc="7" dirty="0">
                <a:latin typeface="Arial"/>
                <a:cs typeface="Arial"/>
              </a:rPr>
              <a:t>r</a:t>
            </a:r>
            <a:r>
              <a:rPr lang="en-US" dirty="0">
                <a:latin typeface="Arial"/>
                <a:cs typeface="Arial"/>
              </a:rPr>
              <a:t>e</a:t>
            </a:r>
            <a:r>
              <a:rPr lang="en-US" spc="-22" dirty="0">
                <a:latin typeface="Arial"/>
                <a:cs typeface="Arial"/>
              </a:rPr>
              <a:t> </a:t>
            </a:r>
            <a:r>
              <a:rPr lang="en-US" dirty="0">
                <a:latin typeface="Arial"/>
                <a:cs typeface="Arial"/>
              </a:rPr>
              <a:t>that</a:t>
            </a:r>
            <a:r>
              <a:rPr lang="en-US" spc="-7" dirty="0">
                <a:latin typeface="Arial"/>
                <a:cs typeface="Arial"/>
              </a:rPr>
              <a:t> </a:t>
            </a:r>
            <a:r>
              <a:rPr lang="en-US" dirty="0">
                <a:latin typeface="Arial"/>
                <a:cs typeface="Arial"/>
              </a:rPr>
              <a:t>is</a:t>
            </a:r>
            <a:r>
              <a:rPr lang="en-US" spc="-29" dirty="0">
                <a:latin typeface="Arial"/>
                <a:cs typeface="Arial"/>
              </a:rPr>
              <a:t> </a:t>
            </a:r>
            <a:r>
              <a:rPr lang="en-US" i="1" dirty="0">
                <a:solidFill>
                  <a:schemeClr val="accent3">
                    <a:lumMod val="75000"/>
                  </a:schemeClr>
                </a:solidFill>
                <a:latin typeface="Arial"/>
                <a:cs typeface="Arial"/>
              </a:rPr>
              <a:t>not</a:t>
            </a:r>
            <a:r>
              <a:rPr lang="en-US" i="1" spc="-3" dirty="0">
                <a:solidFill>
                  <a:schemeClr val="accent3">
                    <a:lumMod val="75000"/>
                  </a:schemeClr>
                </a:solidFill>
                <a:latin typeface="Arial"/>
                <a:cs typeface="Arial"/>
              </a:rPr>
              <a:t> </a:t>
            </a:r>
            <a:r>
              <a:rPr lang="en-US" dirty="0">
                <a:solidFill>
                  <a:schemeClr val="accent3">
                    <a:lumMod val="75000"/>
                  </a:schemeClr>
                </a:solidFill>
                <a:latin typeface="Arial"/>
                <a:cs typeface="Arial"/>
              </a:rPr>
              <a:t>a single</a:t>
            </a:r>
            <a:r>
              <a:rPr lang="en-US" spc="-7" dirty="0">
                <a:solidFill>
                  <a:schemeClr val="accent3">
                    <a:lumMod val="75000"/>
                  </a:schemeClr>
                </a:solidFill>
                <a:latin typeface="Arial"/>
                <a:cs typeface="Arial"/>
              </a:rPr>
              <a:t> </a:t>
            </a:r>
            <a:r>
              <a:rPr lang="en-US" dirty="0">
                <a:solidFill>
                  <a:schemeClr val="accent3">
                    <a:lumMod val="75000"/>
                  </a:schemeClr>
                </a:solidFill>
                <a:latin typeface="Arial"/>
                <a:cs typeface="Arial"/>
              </a:rPr>
              <a:t>mo</a:t>
            </a:r>
            <a:r>
              <a:rPr lang="en-US" spc="-7" dirty="0">
                <a:solidFill>
                  <a:schemeClr val="accent3">
                    <a:lumMod val="75000"/>
                  </a:schemeClr>
                </a:solidFill>
                <a:latin typeface="Arial"/>
                <a:cs typeface="Arial"/>
              </a:rPr>
              <a:t>v</a:t>
            </a:r>
            <a:r>
              <a:rPr lang="en-US" dirty="0">
                <a:solidFill>
                  <a:schemeClr val="accent3">
                    <a:lumMod val="75000"/>
                  </a:schemeClr>
                </a:solidFill>
                <a:latin typeface="Arial"/>
                <a:cs typeface="Arial"/>
              </a:rPr>
              <a:t>e</a:t>
            </a:r>
            <a:r>
              <a:rPr lang="en-US" spc="-11" dirty="0">
                <a:solidFill>
                  <a:schemeClr val="accent3">
                    <a:lumMod val="75000"/>
                  </a:schemeClr>
                </a:solidFill>
                <a:latin typeface="Arial"/>
                <a:cs typeface="Arial"/>
              </a:rPr>
              <a:t> </a:t>
            </a:r>
            <a:r>
              <a:rPr lang="en-US" dirty="0">
                <a:solidFill>
                  <a:schemeClr val="accent3">
                    <a:lumMod val="75000"/>
                  </a:schemeClr>
                </a:solidFill>
                <a:latin typeface="Arial"/>
                <a:cs typeface="Arial"/>
              </a:rPr>
              <a:t>away from</a:t>
            </a:r>
            <a:r>
              <a:rPr lang="en-US" spc="-22" dirty="0">
                <a:solidFill>
                  <a:schemeClr val="accent3">
                    <a:lumMod val="75000"/>
                  </a:schemeClr>
                </a:solidFill>
                <a:latin typeface="Arial"/>
                <a:cs typeface="Arial"/>
              </a:rPr>
              <a:t> </a:t>
            </a:r>
            <a:r>
              <a:rPr lang="en-US" dirty="0">
                <a:solidFill>
                  <a:schemeClr val="accent3">
                    <a:lumMod val="75000"/>
                  </a:schemeClr>
                </a:solidFill>
                <a:latin typeface="Arial"/>
                <a:cs typeface="Arial"/>
              </a:rPr>
              <a:t>whe</a:t>
            </a:r>
            <a:r>
              <a:rPr lang="en-US" spc="3" dirty="0">
                <a:solidFill>
                  <a:schemeClr val="accent3">
                    <a:lumMod val="75000"/>
                  </a:schemeClr>
                </a:solidFill>
                <a:latin typeface="Arial"/>
                <a:cs typeface="Arial"/>
              </a:rPr>
              <a:t>r</a:t>
            </a:r>
            <a:r>
              <a:rPr lang="en-US" dirty="0">
                <a:solidFill>
                  <a:schemeClr val="accent3">
                    <a:lumMod val="75000"/>
                  </a:schemeClr>
                </a:solidFill>
                <a:latin typeface="Arial"/>
                <a:cs typeface="Arial"/>
              </a:rPr>
              <a:t>e</a:t>
            </a:r>
            <a:r>
              <a:rPr lang="en-US" spc="-18" dirty="0">
                <a:solidFill>
                  <a:schemeClr val="accent3">
                    <a:lumMod val="75000"/>
                  </a:schemeClr>
                </a:solidFill>
                <a:latin typeface="Arial"/>
                <a:cs typeface="Arial"/>
              </a:rPr>
              <a:t> </a:t>
            </a:r>
            <a:r>
              <a:rPr lang="en-US" dirty="0">
                <a:solidFill>
                  <a:schemeClr val="accent3">
                    <a:lumMod val="75000"/>
                  </a:schemeClr>
                </a:solidFill>
                <a:latin typeface="Arial"/>
                <a:cs typeface="Arial"/>
              </a:rPr>
              <a:t>it s</a:t>
            </a:r>
            <a:r>
              <a:rPr lang="en-US" spc="-3" dirty="0">
                <a:solidFill>
                  <a:schemeClr val="accent3">
                    <a:lumMod val="75000"/>
                  </a:schemeClr>
                </a:solidFill>
                <a:latin typeface="Arial"/>
                <a:cs typeface="Arial"/>
              </a:rPr>
              <a:t>t</a:t>
            </a:r>
            <a:r>
              <a:rPr lang="en-US" dirty="0">
                <a:solidFill>
                  <a:schemeClr val="accent3">
                    <a:lumMod val="75000"/>
                  </a:schemeClr>
                </a:solidFill>
                <a:latin typeface="Arial"/>
                <a:cs typeface="Arial"/>
              </a:rPr>
              <a:t>arted</a:t>
            </a:r>
          </a:p>
          <a:p>
            <a:endParaRPr lang="en-US" dirty="0"/>
          </a:p>
        </p:txBody>
      </p:sp>
      <p:sp>
        <p:nvSpPr>
          <p:cNvPr id="4" name="Rectangle 3">
            <a:extLst>
              <a:ext uri="{FF2B5EF4-FFF2-40B4-BE49-F238E27FC236}">
                <a16:creationId xmlns:a16="http://schemas.microsoft.com/office/drawing/2014/main" xmlns="" id="{1EE87787-B94E-44C6-8361-6F64900646ED}"/>
              </a:ext>
            </a:extLst>
          </p:cNvPr>
          <p:cNvSpPr/>
          <p:nvPr/>
        </p:nvSpPr>
        <p:spPr>
          <a:xfrm>
            <a:off x="6326362" y="3799925"/>
            <a:ext cx="2514601" cy="646331"/>
          </a:xfrm>
          <a:prstGeom prst="rect">
            <a:avLst/>
          </a:prstGeom>
        </p:spPr>
        <p:txBody>
          <a:bodyPr wrap="square">
            <a:spAutoFit/>
          </a:bodyPr>
          <a:lstStyle/>
          <a:p>
            <a:pPr algn="just"/>
            <a:r>
              <a:rPr lang="en-US" dirty="0"/>
              <a:t>An open knight's tour of a chessboard</a:t>
            </a:r>
          </a:p>
        </p:txBody>
      </p:sp>
      <p:sp>
        <p:nvSpPr>
          <p:cNvPr id="10" name="object 65">
            <a:extLst>
              <a:ext uri="{FF2B5EF4-FFF2-40B4-BE49-F238E27FC236}">
                <a16:creationId xmlns:a16="http://schemas.microsoft.com/office/drawing/2014/main" xmlns="" id="{9F89F8FB-31CC-47DC-810F-19F7A9E87F7F}"/>
              </a:ext>
            </a:extLst>
          </p:cNvPr>
          <p:cNvSpPr/>
          <p:nvPr/>
        </p:nvSpPr>
        <p:spPr>
          <a:xfrm>
            <a:off x="304800" y="236641"/>
            <a:ext cx="407727" cy="227325"/>
          </a:xfrm>
          <a:custGeom>
            <a:avLst/>
            <a:gdLst/>
            <a:ahLst/>
            <a:cxnLst/>
            <a:rect l="l" t="t" r="r" b="b"/>
            <a:pathLst>
              <a:path w="736092" h="681227">
                <a:moveTo>
                  <a:pt x="2794" y="255524"/>
                </a:moveTo>
                <a:lnTo>
                  <a:pt x="4191" y="266064"/>
                </a:lnTo>
                <a:lnTo>
                  <a:pt x="6984" y="275716"/>
                </a:lnTo>
                <a:lnTo>
                  <a:pt x="9778" y="285368"/>
                </a:lnTo>
                <a:lnTo>
                  <a:pt x="12573" y="292607"/>
                </a:lnTo>
                <a:lnTo>
                  <a:pt x="16764" y="300736"/>
                </a:lnTo>
                <a:lnTo>
                  <a:pt x="20954" y="307086"/>
                </a:lnTo>
                <a:lnTo>
                  <a:pt x="25146" y="312800"/>
                </a:lnTo>
                <a:lnTo>
                  <a:pt x="29972" y="316864"/>
                </a:lnTo>
                <a:lnTo>
                  <a:pt x="34798" y="319277"/>
                </a:lnTo>
                <a:lnTo>
                  <a:pt x="39750" y="320039"/>
                </a:lnTo>
                <a:lnTo>
                  <a:pt x="45339" y="319277"/>
                </a:lnTo>
                <a:lnTo>
                  <a:pt x="51561" y="317626"/>
                </a:lnTo>
                <a:lnTo>
                  <a:pt x="58547" y="312800"/>
                </a:lnTo>
                <a:lnTo>
                  <a:pt x="64770" y="306324"/>
                </a:lnTo>
                <a:lnTo>
                  <a:pt x="90677" y="278891"/>
                </a:lnTo>
                <a:lnTo>
                  <a:pt x="106679" y="259587"/>
                </a:lnTo>
                <a:lnTo>
                  <a:pt x="119252" y="243458"/>
                </a:lnTo>
                <a:lnTo>
                  <a:pt x="128903" y="230346"/>
                </a:lnTo>
                <a:lnTo>
                  <a:pt x="129667" y="228980"/>
                </a:lnTo>
                <a:lnTo>
                  <a:pt x="135890" y="220852"/>
                </a:lnTo>
                <a:lnTo>
                  <a:pt x="145669" y="0"/>
                </a:lnTo>
                <a:lnTo>
                  <a:pt x="112268" y="44323"/>
                </a:lnTo>
                <a:lnTo>
                  <a:pt x="78104" y="90296"/>
                </a:lnTo>
                <a:lnTo>
                  <a:pt x="61975" y="112013"/>
                </a:lnTo>
                <a:lnTo>
                  <a:pt x="46735" y="133857"/>
                </a:lnTo>
                <a:lnTo>
                  <a:pt x="32766" y="154812"/>
                </a:lnTo>
                <a:lnTo>
                  <a:pt x="21590" y="174116"/>
                </a:lnTo>
                <a:lnTo>
                  <a:pt x="12573" y="191896"/>
                </a:lnTo>
                <a:lnTo>
                  <a:pt x="4825" y="208025"/>
                </a:lnTo>
                <a:lnTo>
                  <a:pt x="2794" y="216026"/>
                </a:lnTo>
                <a:lnTo>
                  <a:pt x="634" y="222503"/>
                </a:lnTo>
                <a:lnTo>
                  <a:pt x="0" y="228091"/>
                </a:lnTo>
                <a:lnTo>
                  <a:pt x="0" y="233806"/>
                </a:lnTo>
                <a:lnTo>
                  <a:pt x="2794" y="255524"/>
                </a:lnTo>
                <a:close/>
              </a:path>
              <a:path w="736092" h="681227">
                <a:moveTo>
                  <a:pt x="682371" y="323214"/>
                </a:moveTo>
                <a:lnTo>
                  <a:pt x="680339" y="263651"/>
                </a:lnTo>
                <a:lnTo>
                  <a:pt x="679576" y="236981"/>
                </a:lnTo>
                <a:lnTo>
                  <a:pt x="678179" y="212851"/>
                </a:lnTo>
                <a:lnTo>
                  <a:pt x="676148" y="191896"/>
                </a:lnTo>
                <a:lnTo>
                  <a:pt x="674116" y="174878"/>
                </a:lnTo>
                <a:lnTo>
                  <a:pt x="660146" y="79755"/>
                </a:lnTo>
                <a:lnTo>
                  <a:pt x="651764" y="33019"/>
                </a:lnTo>
                <a:lnTo>
                  <a:pt x="647573" y="11302"/>
                </a:lnTo>
                <a:lnTo>
                  <a:pt x="642747" y="-10541"/>
                </a:lnTo>
                <a:lnTo>
                  <a:pt x="637794" y="-32258"/>
                </a:lnTo>
                <a:lnTo>
                  <a:pt x="632205" y="-52450"/>
                </a:lnTo>
                <a:lnTo>
                  <a:pt x="625221" y="-70993"/>
                </a:lnTo>
                <a:lnTo>
                  <a:pt x="618235" y="-90297"/>
                </a:lnTo>
                <a:lnTo>
                  <a:pt x="609980" y="-107187"/>
                </a:lnTo>
                <a:lnTo>
                  <a:pt x="600836" y="-123317"/>
                </a:lnTo>
                <a:lnTo>
                  <a:pt x="591057" y="-138684"/>
                </a:lnTo>
                <a:lnTo>
                  <a:pt x="579247" y="-152400"/>
                </a:lnTo>
                <a:lnTo>
                  <a:pt x="552069" y="-181356"/>
                </a:lnTo>
                <a:lnTo>
                  <a:pt x="537464" y="-195961"/>
                </a:lnTo>
                <a:lnTo>
                  <a:pt x="522731" y="-208787"/>
                </a:lnTo>
                <a:lnTo>
                  <a:pt x="506095" y="-222504"/>
                </a:lnTo>
                <a:lnTo>
                  <a:pt x="487933" y="-233807"/>
                </a:lnTo>
                <a:lnTo>
                  <a:pt x="469138" y="-243459"/>
                </a:lnTo>
                <a:lnTo>
                  <a:pt x="458724" y="-248285"/>
                </a:lnTo>
                <a:lnTo>
                  <a:pt x="446785" y="-251587"/>
                </a:lnTo>
                <a:lnTo>
                  <a:pt x="437006" y="-264413"/>
                </a:lnTo>
                <a:lnTo>
                  <a:pt x="425957" y="-275717"/>
                </a:lnTo>
                <a:lnTo>
                  <a:pt x="414020" y="-287020"/>
                </a:lnTo>
                <a:lnTo>
                  <a:pt x="402208" y="-298323"/>
                </a:lnTo>
                <a:lnTo>
                  <a:pt x="389000" y="-308737"/>
                </a:lnTo>
                <a:lnTo>
                  <a:pt x="376427" y="-318516"/>
                </a:lnTo>
                <a:lnTo>
                  <a:pt x="363220" y="-328168"/>
                </a:lnTo>
                <a:lnTo>
                  <a:pt x="351281" y="-336169"/>
                </a:lnTo>
                <a:lnTo>
                  <a:pt x="338708" y="-343408"/>
                </a:lnTo>
                <a:lnTo>
                  <a:pt x="328295" y="-349885"/>
                </a:lnTo>
                <a:lnTo>
                  <a:pt x="316483" y="-354711"/>
                </a:lnTo>
                <a:lnTo>
                  <a:pt x="307340" y="-358013"/>
                </a:lnTo>
                <a:lnTo>
                  <a:pt x="298323" y="-361188"/>
                </a:lnTo>
                <a:lnTo>
                  <a:pt x="291338" y="-361188"/>
                </a:lnTo>
                <a:lnTo>
                  <a:pt x="285115" y="-360425"/>
                </a:lnTo>
                <a:lnTo>
                  <a:pt x="280924" y="-357124"/>
                </a:lnTo>
                <a:lnTo>
                  <a:pt x="279526" y="-354711"/>
                </a:lnTo>
                <a:lnTo>
                  <a:pt x="278765" y="-350647"/>
                </a:lnTo>
                <a:lnTo>
                  <a:pt x="278765" y="-346710"/>
                </a:lnTo>
                <a:lnTo>
                  <a:pt x="279526" y="-340995"/>
                </a:lnTo>
                <a:lnTo>
                  <a:pt x="280924" y="-336169"/>
                </a:lnTo>
                <a:lnTo>
                  <a:pt x="283718" y="-329692"/>
                </a:lnTo>
                <a:lnTo>
                  <a:pt x="289941" y="-316865"/>
                </a:lnTo>
                <a:lnTo>
                  <a:pt x="299084" y="-302387"/>
                </a:lnTo>
                <a:lnTo>
                  <a:pt x="308736" y="-286258"/>
                </a:lnTo>
                <a:lnTo>
                  <a:pt x="331089" y="-251587"/>
                </a:lnTo>
                <a:lnTo>
                  <a:pt x="322072" y="-247523"/>
                </a:lnTo>
                <a:lnTo>
                  <a:pt x="301117" y="-266065"/>
                </a:lnTo>
                <a:lnTo>
                  <a:pt x="279526" y="-282956"/>
                </a:lnTo>
                <a:lnTo>
                  <a:pt x="257936" y="-299085"/>
                </a:lnTo>
                <a:lnTo>
                  <a:pt x="237744" y="-312038"/>
                </a:lnTo>
                <a:lnTo>
                  <a:pt x="218821" y="-320929"/>
                </a:lnTo>
                <a:lnTo>
                  <a:pt x="209803" y="-324866"/>
                </a:lnTo>
                <a:lnTo>
                  <a:pt x="202183" y="-327279"/>
                </a:lnTo>
                <a:lnTo>
                  <a:pt x="195833" y="-328930"/>
                </a:lnTo>
                <a:lnTo>
                  <a:pt x="190246" y="-328930"/>
                </a:lnTo>
                <a:lnTo>
                  <a:pt x="184657" y="-327279"/>
                </a:lnTo>
                <a:lnTo>
                  <a:pt x="181991" y="-324866"/>
                </a:lnTo>
                <a:lnTo>
                  <a:pt x="179197" y="-320929"/>
                </a:lnTo>
                <a:lnTo>
                  <a:pt x="179197" y="-311150"/>
                </a:lnTo>
                <a:lnTo>
                  <a:pt x="181991" y="-303911"/>
                </a:lnTo>
                <a:lnTo>
                  <a:pt x="184023" y="-296672"/>
                </a:lnTo>
                <a:lnTo>
                  <a:pt x="188214" y="-288671"/>
                </a:lnTo>
                <a:lnTo>
                  <a:pt x="197993" y="-271653"/>
                </a:lnTo>
                <a:lnTo>
                  <a:pt x="223774" y="-232156"/>
                </a:lnTo>
                <a:lnTo>
                  <a:pt x="236981" y="-210438"/>
                </a:lnTo>
                <a:lnTo>
                  <a:pt x="248793" y="-187833"/>
                </a:lnTo>
                <a:lnTo>
                  <a:pt x="241173" y="-177419"/>
                </a:lnTo>
                <a:lnTo>
                  <a:pt x="233552" y="-166116"/>
                </a:lnTo>
                <a:lnTo>
                  <a:pt x="227202" y="-155575"/>
                </a:lnTo>
                <a:lnTo>
                  <a:pt x="221615" y="-144272"/>
                </a:lnTo>
                <a:lnTo>
                  <a:pt x="218821" y="-133858"/>
                </a:lnTo>
                <a:lnTo>
                  <a:pt x="218185" y="-127381"/>
                </a:lnTo>
                <a:lnTo>
                  <a:pt x="218185" y="-121793"/>
                </a:lnTo>
                <a:lnTo>
                  <a:pt x="218821" y="-116967"/>
                </a:lnTo>
                <a:lnTo>
                  <a:pt x="218821" y="-111251"/>
                </a:lnTo>
                <a:lnTo>
                  <a:pt x="216789" y="-103250"/>
                </a:lnTo>
                <a:lnTo>
                  <a:pt x="211963" y="-93472"/>
                </a:lnTo>
                <a:lnTo>
                  <a:pt x="202819" y="-78994"/>
                </a:lnTo>
                <a:lnTo>
                  <a:pt x="191007" y="-60451"/>
                </a:lnTo>
                <a:lnTo>
                  <a:pt x="177038" y="-41910"/>
                </a:lnTo>
                <a:lnTo>
                  <a:pt x="145669" y="0"/>
                </a:lnTo>
                <a:lnTo>
                  <a:pt x="135890" y="220852"/>
                </a:lnTo>
                <a:lnTo>
                  <a:pt x="128903" y="230346"/>
                </a:lnTo>
                <a:lnTo>
                  <a:pt x="117094" y="251459"/>
                </a:lnTo>
                <a:lnTo>
                  <a:pt x="108711" y="266064"/>
                </a:lnTo>
                <a:lnTo>
                  <a:pt x="101092" y="281304"/>
                </a:lnTo>
                <a:lnTo>
                  <a:pt x="94106" y="297433"/>
                </a:lnTo>
                <a:lnTo>
                  <a:pt x="87883" y="312800"/>
                </a:lnTo>
                <a:lnTo>
                  <a:pt x="86486" y="321690"/>
                </a:lnTo>
                <a:lnTo>
                  <a:pt x="86486" y="328929"/>
                </a:lnTo>
                <a:lnTo>
                  <a:pt x="87122" y="335406"/>
                </a:lnTo>
                <a:lnTo>
                  <a:pt x="90677" y="342645"/>
                </a:lnTo>
                <a:lnTo>
                  <a:pt x="94742" y="346582"/>
                </a:lnTo>
                <a:lnTo>
                  <a:pt x="100329" y="350646"/>
                </a:lnTo>
                <a:lnTo>
                  <a:pt x="108711" y="353949"/>
                </a:lnTo>
                <a:lnTo>
                  <a:pt x="117094" y="354711"/>
                </a:lnTo>
                <a:lnTo>
                  <a:pt x="124078" y="354711"/>
                </a:lnTo>
                <a:lnTo>
                  <a:pt x="131699" y="352298"/>
                </a:lnTo>
                <a:lnTo>
                  <a:pt x="140080" y="349884"/>
                </a:lnTo>
                <a:lnTo>
                  <a:pt x="147827" y="345058"/>
                </a:lnTo>
                <a:lnTo>
                  <a:pt x="156845" y="338581"/>
                </a:lnTo>
                <a:lnTo>
                  <a:pt x="165861" y="329691"/>
                </a:lnTo>
                <a:lnTo>
                  <a:pt x="175005" y="320039"/>
                </a:lnTo>
                <a:lnTo>
                  <a:pt x="184023" y="307975"/>
                </a:lnTo>
                <a:lnTo>
                  <a:pt x="191007" y="299084"/>
                </a:lnTo>
                <a:lnTo>
                  <a:pt x="197230" y="291845"/>
                </a:lnTo>
                <a:lnTo>
                  <a:pt x="204977" y="285368"/>
                </a:lnTo>
                <a:lnTo>
                  <a:pt x="211963" y="279780"/>
                </a:lnTo>
                <a:lnTo>
                  <a:pt x="219582" y="274954"/>
                </a:lnTo>
                <a:lnTo>
                  <a:pt x="227965" y="270001"/>
                </a:lnTo>
                <a:lnTo>
                  <a:pt x="243331" y="263651"/>
                </a:lnTo>
                <a:lnTo>
                  <a:pt x="257936" y="257937"/>
                </a:lnTo>
                <a:lnTo>
                  <a:pt x="273303" y="253111"/>
                </a:lnTo>
                <a:lnTo>
                  <a:pt x="285750" y="249046"/>
                </a:lnTo>
                <a:lnTo>
                  <a:pt x="296925" y="244220"/>
                </a:lnTo>
                <a:lnTo>
                  <a:pt x="302514" y="240283"/>
                </a:lnTo>
                <a:lnTo>
                  <a:pt x="310133" y="233806"/>
                </a:lnTo>
                <a:lnTo>
                  <a:pt x="325500" y="217677"/>
                </a:lnTo>
                <a:lnTo>
                  <a:pt x="333248" y="210438"/>
                </a:lnTo>
                <a:lnTo>
                  <a:pt x="340105" y="203200"/>
                </a:lnTo>
                <a:lnTo>
                  <a:pt x="347091" y="199898"/>
                </a:lnTo>
                <a:lnTo>
                  <a:pt x="349884" y="198246"/>
                </a:lnTo>
                <a:lnTo>
                  <a:pt x="352678" y="198246"/>
                </a:lnTo>
                <a:lnTo>
                  <a:pt x="361823" y="202311"/>
                </a:lnTo>
                <a:lnTo>
                  <a:pt x="372872" y="207137"/>
                </a:lnTo>
                <a:lnTo>
                  <a:pt x="384048" y="213613"/>
                </a:lnTo>
                <a:lnTo>
                  <a:pt x="389000" y="217677"/>
                </a:lnTo>
                <a:lnTo>
                  <a:pt x="393192" y="221741"/>
                </a:lnTo>
                <a:lnTo>
                  <a:pt x="397382" y="226567"/>
                </a:lnTo>
                <a:lnTo>
                  <a:pt x="399415" y="231393"/>
                </a:lnTo>
                <a:lnTo>
                  <a:pt x="402208" y="236981"/>
                </a:lnTo>
                <a:lnTo>
                  <a:pt x="402208" y="243458"/>
                </a:lnTo>
                <a:lnTo>
                  <a:pt x="400811" y="249936"/>
                </a:lnTo>
                <a:lnTo>
                  <a:pt x="398652" y="257937"/>
                </a:lnTo>
                <a:lnTo>
                  <a:pt x="394589" y="265175"/>
                </a:lnTo>
                <a:lnTo>
                  <a:pt x="389000" y="274954"/>
                </a:lnTo>
                <a:lnTo>
                  <a:pt x="371475" y="297433"/>
                </a:lnTo>
                <a:lnTo>
                  <a:pt x="349884" y="328929"/>
                </a:lnTo>
                <a:lnTo>
                  <a:pt x="326263" y="367664"/>
                </a:lnTo>
                <a:lnTo>
                  <a:pt x="301117" y="410337"/>
                </a:lnTo>
                <a:lnTo>
                  <a:pt x="275335" y="454659"/>
                </a:lnTo>
                <a:lnTo>
                  <a:pt x="250951" y="498982"/>
                </a:lnTo>
                <a:lnTo>
                  <a:pt x="229997" y="540892"/>
                </a:lnTo>
                <a:lnTo>
                  <a:pt x="220979" y="561085"/>
                </a:lnTo>
                <a:lnTo>
                  <a:pt x="213995" y="577976"/>
                </a:lnTo>
                <a:lnTo>
                  <a:pt x="211200" y="583691"/>
                </a:lnTo>
                <a:lnTo>
                  <a:pt x="209803" y="592581"/>
                </a:lnTo>
                <a:lnTo>
                  <a:pt x="204977" y="615060"/>
                </a:lnTo>
                <a:lnTo>
                  <a:pt x="200786" y="645794"/>
                </a:lnTo>
                <a:lnTo>
                  <a:pt x="196596" y="681227"/>
                </a:lnTo>
                <a:lnTo>
                  <a:pt x="192404" y="682878"/>
                </a:lnTo>
                <a:lnTo>
                  <a:pt x="188214" y="683640"/>
                </a:lnTo>
                <a:lnTo>
                  <a:pt x="184023" y="685291"/>
                </a:lnTo>
                <a:lnTo>
                  <a:pt x="179831" y="688466"/>
                </a:lnTo>
                <a:lnTo>
                  <a:pt x="177038" y="690879"/>
                </a:lnTo>
                <a:lnTo>
                  <a:pt x="173608" y="694943"/>
                </a:lnTo>
                <a:lnTo>
                  <a:pt x="167258" y="704595"/>
                </a:lnTo>
                <a:lnTo>
                  <a:pt x="161671" y="715898"/>
                </a:lnTo>
                <a:lnTo>
                  <a:pt x="158242" y="727963"/>
                </a:lnTo>
                <a:lnTo>
                  <a:pt x="155448" y="742441"/>
                </a:lnTo>
                <a:lnTo>
                  <a:pt x="154685" y="757808"/>
                </a:lnTo>
                <a:lnTo>
                  <a:pt x="154685" y="786764"/>
                </a:lnTo>
                <a:lnTo>
                  <a:pt x="150622" y="790066"/>
                </a:lnTo>
                <a:lnTo>
                  <a:pt x="147066" y="794130"/>
                </a:lnTo>
                <a:lnTo>
                  <a:pt x="144272" y="797305"/>
                </a:lnTo>
                <a:lnTo>
                  <a:pt x="140843" y="802131"/>
                </a:lnTo>
                <a:lnTo>
                  <a:pt x="138683" y="806957"/>
                </a:lnTo>
                <a:lnTo>
                  <a:pt x="137286" y="811783"/>
                </a:lnTo>
                <a:lnTo>
                  <a:pt x="136651" y="817498"/>
                </a:lnTo>
                <a:lnTo>
                  <a:pt x="135890" y="823086"/>
                </a:lnTo>
                <a:lnTo>
                  <a:pt x="135890" y="848867"/>
                </a:lnTo>
                <a:lnTo>
                  <a:pt x="136651" y="857757"/>
                </a:lnTo>
                <a:lnTo>
                  <a:pt x="138683" y="864996"/>
                </a:lnTo>
                <a:lnTo>
                  <a:pt x="141477" y="871473"/>
                </a:lnTo>
                <a:lnTo>
                  <a:pt x="146430" y="877951"/>
                </a:lnTo>
                <a:lnTo>
                  <a:pt x="151256" y="882776"/>
                </a:lnTo>
                <a:lnTo>
                  <a:pt x="156845" y="886840"/>
                </a:lnTo>
                <a:lnTo>
                  <a:pt x="163829" y="888364"/>
                </a:lnTo>
                <a:lnTo>
                  <a:pt x="170815" y="890015"/>
                </a:lnTo>
                <a:lnTo>
                  <a:pt x="701294" y="890015"/>
                </a:lnTo>
                <a:lnTo>
                  <a:pt x="708151" y="888364"/>
                </a:lnTo>
                <a:lnTo>
                  <a:pt x="715136" y="886840"/>
                </a:lnTo>
                <a:lnTo>
                  <a:pt x="720725" y="882776"/>
                </a:lnTo>
                <a:lnTo>
                  <a:pt x="725677" y="877951"/>
                </a:lnTo>
                <a:lnTo>
                  <a:pt x="730503" y="871473"/>
                </a:lnTo>
                <a:lnTo>
                  <a:pt x="734059" y="864996"/>
                </a:lnTo>
                <a:lnTo>
                  <a:pt x="735456" y="857757"/>
                </a:lnTo>
                <a:lnTo>
                  <a:pt x="736092" y="848867"/>
                </a:lnTo>
                <a:lnTo>
                  <a:pt x="736092" y="823086"/>
                </a:lnTo>
                <a:lnTo>
                  <a:pt x="735456" y="817498"/>
                </a:lnTo>
                <a:lnTo>
                  <a:pt x="734695" y="811783"/>
                </a:lnTo>
                <a:lnTo>
                  <a:pt x="733298" y="806957"/>
                </a:lnTo>
                <a:lnTo>
                  <a:pt x="731266" y="802131"/>
                </a:lnTo>
                <a:lnTo>
                  <a:pt x="728472" y="797305"/>
                </a:lnTo>
                <a:lnTo>
                  <a:pt x="724916" y="794130"/>
                </a:lnTo>
                <a:lnTo>
                  <a:pt x="721486" y="790066"/>
                </a:lnTo>
                <a:lnTo>
                  <a:pt x="717296" y="786764"/>
                </a:lnTo>
                <a:lnTo>
                  <a:pt x="717296" y="757808"/>
                </a:lnTo>
                <a:lnTo>
                  <a:pt x="716533" y="742441"/>
                </a:lnTo>
                <a:lnTo>
                  <a:pt x="714501" y="728726"/>
                </a:lnTo>
                <a:lnTo>
                  <a:pt x="710946" y="716660"/>
                </a:lnTo>
                <a:lnTo>
                  <a:pt x="706120" y="705357"/>
                </a:lnTo>
                <a:lnTo>
                  <a:pt x="700531" y="696467"/>
                </a:lnTo>
                <a:lnTo>
                  <a:pt x="692911" y="689228"/>
                </a:lnTo>
                <a:lnTo>
                  <a:pt x="689355" y="686053"/>
                </a:lnTo>
                <a:lnTo>
                  <a:pt x="685165" y="684402"/>
                </a:lnTo>
                <a:lnTo>
                  <a:pt x="680974" y="682878"/>
                </a:lnTo>
                <a:lnTo>
                  <a:pt x="677545" y="681227"/>
                </a:lnTo>
                <a:lnTo>
                  <a:pt x="680974" y="536955"/>
                </a:lnTo>
                <a:lnTo>
                  <a:pt x="682371" y="462787"/>
                </a:lnTo>
                <a:lnTo>
                  <a:pt x="683132" y="391032"/>
                </a:lnTo>
                <a:lnTo>
                  <a:pt x="682371" y="323214"/>
                </a:lnTo>
                <a:close/>
              </a:path>
            </a:pathLst>
          </a:custGeom>
          <a:solidFill>
            <a:srgbClr val="000000"/>
          </a:solidFill>
        </p:spPr>
        <p:txBody>
          <a:bodyPr wrap="square" lIns="0" tIns="0" rIns="0" bIns="0" rtlCol="0">
            <a:noAutofit/>
          </a:bodyPr>
          <a:lstStyle/>
          <a:p>
            <a:endParaRPr/>
          </a:p>
        </p:txBody>
      </p:sp>
      <p:sp>
        <p:nvSpPr>
          <p:cNvPr id="11" name="Rectangle 10"/>
          <p:cNvSpPr/>
          <p:nvPr/>
        </p:nvSpPr>
        <p:spPr>
          <a:xfrm>
            <a:off x="811861" y="233961"/>
            <a:ext cx="547464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Knight's </a:t>
            </a:r>
            <a:r>
              <a:rPr lang="en-US" sz="4000" spc="3" dirty="0" smtClean="0">
                <a:solidFill>
                  <a:srgbClr val="0070C0"/>
                </a:solidFill>
                <a:latin typeface="+mn-lt"/>
                <a:cs typeface="Arial"/>
              </a:rPr>
              <a:t>tour Problem</a:t>
            </a:r>
            <a:endParaRPr lang="en-US" sz="4000" spc="3" dirty="0">
              <a:solidFill>
                <a:srgbClr val="0070C0"/>
              </a:solidFill>
              <a:latin typeface="+mn-lt"/>
              <a:cs typeface="Arial"/>
            </a:endParaRPr>
          </a:p>
        </p:txBody>
      </p:sp>
      <p:pic>
        <p:nvPicPr>
          <p:cNvPr id="155650" name="Picture 2" descr="https://upload.wikimedia.org/wikipedia/commons/thumb/d/da/Knight%27s_tour_anim_2.gif/250px-Knight%27s_tour_anim_2.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393037" y="1143000"/>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0115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9BDE2BA-1305-4DDE-ABDD-F89FC7611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663" y="1825725"/>
            <a:ext cx="7610387" cy="2423330"/>
          </a:xfrm>
          <a:prstGeom prst="rect">
            <a:avLst/>
          </a:prstGeom>
        </p:spPr>
      </p:pic>
      <p:pic>
        <p:nvPicPr>
          <p:cNvPr id="5" name="Picture 4">
            <a:extLst>
              <a:ext uri="{FF2B5EF4-FFF2-40B4-BE49-F238E27FC236}">
                <a16:creationId xmlns:a16="http://schemas.microsoft.com/office/drawing/2014/main" xmlns="" id="{3061D791-1640-4C51-AA2B-F8CD5168B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826" y="4506577"/>
            <a:ext cx="2286000" cy="1903177"/>
          </a:xfrm>
          <a:prstGeom prst="rect">
            <a:avLst/>
          </a:prstGeom>
        </p:spPr>
      </p:pic>
      <p:pic>
        <p:nvPicPr>
          <p:cNvPr id="10" name="Picture 9">
            <a:extLst>
              <a:ext uri="{FF2B5EF4-FFF2-40B4-BE49-F238E27FC236}">
                <a16:creationId xmlns:a16="http://schemas.microsoft.com/office/drawing/2014/main" xmlns="" id="{7F25B2E2-4C78-4FD8-9580-7EB1A645E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3946" y="4800756"/>
            <a:ext cx="3865109" cy="1314817"/>
          </a:xfrm>
          <a:prstGeom prst="rect">
            <a:avLst/>
          </a:prstGeom>
        </p:spPr>
      </p:pic>
      <p:sp>
        <p:nvSpPr>
          <p:cNvPr id="11" name="TextBox 10">
            <a:extLst>
              <a:ext uri="{FF2B5EF4-FFF2-40B4-BE49-F238E27FC236}">
                <a16:creationId xmlns:a16="http://schemas.microsoft.com/office/drawing/2014/main" xmlns="" id="{D6C60161-AFD3-4944-8C8F-B8810BE79012}"/>
              </a:ext>
            </a:extLst>
          </p:cNvPr>
          <p:cNvSpPr txBox="1"/>
          <p:nvPr/>
        </p:nvSpPr>
        <p:spPr>
          <a:xfrm>
            <a:off x="339436" y="1230597"/>
            <a:ext cx="3209533" cy="461665"/>
          </a:xfrm>
          <a:prstGeom prst="rect">
            <a:avLst/>
          </a:prstGeom>
          <a:noFill/>
        </p:spPr>
        <p:txBody>
          <a:bodyPr wrap="none" rtlCol="0">
            <a:spAutoFit/>
          </a:bodyPr>
          <a:lstStyle/>
          <a:p>
            <a:r>
              <a:rPr lang="en-US" sz="2400" b="1" dirty="0"/>
              <a:t>5*5 close knight tour</a:t>
            </a:r>
          </a:p>
        </p:txBody>
      </p:sp>
      <p:sp>
        <p:nvSpPr>
          <p:cNvPr id="14" name="TextBox 13">
            <a:extLst>
              <a:ext uri="{FF2B5EF4-FFF2-40B4-BE49-F238E27FC236}">
                <a16:creationId xmlns:a16="http://schemas.microsoft.com/office/drawing/2014/main" xmlns="" id="{B9BD512D-331B-4FF0-8C5E-1D17B839487F}"/>
              </a:ext>
            </a:extLst>
          </p:cNvPr>
          <p:cNvSpPr txBox="1"/>
          <p:nvPr/>
        </p:nvSpPr>
        <p:spPr>
          <a:xfrm>
            <a:off x="5179008" y="6225088"/>
            <a:ext cx="2403222" cy="369332"/>
          </a:xfrm>
          <a:prstGeom prst="rect">
            <a:avLst/>
          </a:prstGeom>
          <a:noFill/>
        </p:spPr>
        <p:txBody>
          <a:bodyPr wrap="none" rtlCol="0">
            <a:spAutoFit/>
          </a:bodyPr>
          <a:lstStyle/>
          <a:p>
            <a:r>
              <a:rPr lang="en-US" dirty="0"/>
              <a:t>3*10 close knight tour</a:t>
            </a:r>
          </a:p>
        </p:txBody>
      </p:sp>
      <p:sp>
        <p:nvSpPr>
          <p:cNvPr id="15" name="TextBox 14">
            <a:extLst>
              <a:ext uri="{FF2B5EF4-FFF2-40B4-BE49-F238E27FC236}">
                <a16:creationId xmlns:a16="http://schemas.microsoft.com/office/drawing/2014/main" xmlns="" id="{1EB83B1B-CDC9-4A4F-90C9-4435CFBF4DD3}"/>
              </a:ext>
            </a:extLst>
          </p:cNvPr>
          <p:cNvSpPr txBox="1"/>
          <p:nvPr/>
        </p:nvSpPr>
        <p:spPr>
          <a:xfrm>
            <a:off x="642899" y="6481741"/>
            <a:ext cx="2274982" cy="369332"/>
          </a:xfrm>
          <a:prstGeom prst="rect">
            <a:avLst/>
          </a:prstGeom>
          <a:noFill/>
        </p:spPr>
        <p:txBody>
          <a:bodyPr wrap="none" rtlCol="0">
            <a:spAutoFit/>
          </a:bodyPr>
          <a:lstStyle/>
          <a:p>
            <a:r>
              <a:rPr lang="en-US" dirty="0"/>
              <a:t>5*6 close knight tour</a:t>
            </a:r>
          </a:p>
        </p:txBody>
      </p:sp>
      <p:sp>
        <p:nvSpPr>
          <p:cNvPr id="13" name="object 65">
            <a:extLst>
              <a:ext uri="{FF2B5EF4-FFF2-40B4-BE49-F238E27FC236}">
                <a16:creationId xmlns:a16="http://schemas.microsoft.com/office/drawing/2014/main" xmlns="" id="{9F89F8FB-31CC-47DC-810F-19F7A9E87F7F}"/>
              </a:ext>
            </a:extLst>
          </p:cNvPr>
          <p:cNvSpPr/>
          <p:nvPr/>
        </p:nvSpPr>
        <p:spPr>
          <a:xfrm>
            <a:off x="304800" y="236641"/>
            <a:ext cx="407727" cy="227325"/>
          </a:xfrm>
          <a:custGeom>
            <a:avLst/>
            <a:gdLst/>
            <a:ahLst/>
            <a:cxnLst/>
            <a:rect l="l" t="t" r="r" b="b"/>
            <a:pathLst>
              <a:path w="736092" h="681227">
                <a:moveTo>
                  <a:pt x="2794" y="255524"/>
                </a:moveTo>
                <a:lnTo>
                  <a:pt x="4191" y="266064"/>
                </a:lnTo>
                <a:lnTo>
                  <a:pt x="6984" y="275716"/>
                </a:lnTo>
                <a:lnTo>
                  <a:pt x="9778" y="285368"/>
                </a:lnTo>
                <a:lnTo>
                  <a:pt x="12573" y="292607"/>
                </a:lnTo>
                <a:lnTo>
                  <a:pt x="16764" y="300736"/>
                </a:lnTo>
                <a:lnTo>
                  <a:pt x="20954" y="307086"/>
                </a:lnTo>
                <a:lnTo>
                  <a:pt x="25146" y="312800"/>
                </a:lnTo>
                <a:lnTo>
                  <a:pt x="29972" y="316864"/>
                </a:lnTo>
                <a:lnTo>
                  <a:pt x="34798" y="319277"/>
                </a:lnTo>
                <a:lnTo>
                  <a:pt x="39750" y="320039"/>
                </a:lnTo>
                <a:lnTo>
                  <a:pt x="45339" y="319277"/>
                </a:lnTo>
                <a:lnTo>
                  <a:pt x="51561" y="317626"/>
                </a:lnTo>
                <a:lnTo>
                  <a:pt x="58547" y="312800"/>
                </a:lnTo>
                <a:lnTo>
                  <a:pt x="64770" y="306324"/>
                </a:lnTo>
                <a:lnTo>
                  <a:pt x="90677" y="278891"/>
                </a:lnTo>
                <a:lnTo>
                  <a:pt x="106679" y="259587"/>
                </a:lnTo>
                <a:lnTo>
                  <a:pt x="119252" y="243458"/>
                </a:lnTo>
                <a:lnTo>
                  <a:pt x="128903" y="230346"/>
                </a:lnTo>
                <a:lnTo>
                  <a:pt x="129667" y="228980"/>
                </a:lnTo>
                <a:lnTo>
                  <a:pt x="135890" y="220852"/>
                </a:lnTo>
                <a:lnTo>
                  <a:pt x="145669" y="0"/>
                </a:lnTo>
                <a:lnTo>
                  <a:pt x="112268" y="44323"/>
                </a:lnTo>
                <a:lnTo>
                  <a:pt x="78104" y="90296"/>
                </a:lnTo>
                <a:lnTo>
                  <a:pt x="61975" y="112013"/>
                </a:lnTo>
                <a:lnTo>
                  <a:pt x="46735" y="133857"/>
                </a:lnTo>
                <a:lnTo>
                  <a:pt x="32766" y="154812"/>
                </a:lnTo>
                <a:lnTo>
                  <a:pt x="21590" y="174116"/>
                </a:lnTo>
                <a:lnTo>
                  <a:pt x="12573" y="191896"/>
                </a:lnTo>
                <a:lnTo>
                  <a:pt x="4825" y="208025"/>
                </a:lnTo>
                <a:lnTo>
                  <a:pt x="2794" y="216026"/>
                </a:lnTo>
                <a:lnTo>
                  <a:pt x="634" y="222503"/>
                </a:lnTo>
                <a:lnTo>
                  <a:pt x="0" y="228091"/>
                </a:lnTo>
                <a:lnTo>
                  <a:pt x="0" y="233806"/>
                </a:lnTo>
                <a:lnTo>
                  <a:pt x="2794" y="255524"/>
                </a:lnTo>
                <a:close/>
              </a:path>
              <a:path w="736092" h="681227">
                <a:moveTo>
                  <a:pt x="682371" y="323214"/>
                </a:moveTo>
                <a:lnTo>
                  <a:pt x="680339" y="263651"/>
                </a:lnTo>
                <a:lnTo>
                  <a:pt x="679576" y="236981"/>
                </a:lnTo>
                <a:lnTo>
                  <a:pt x="678179" y="212851"/>
                </a:lnTo>
                <a:lnTo>
                  <a:pt x="676148" y="191896"/>
                </a:lnTo>
                <a:lnTo>
                  <a:pt x="674116" y="174878"/>
                </a:lnTo>
                <a:lnTo>
                  <a:pt x="660146" y="79755"/>
                </a:lnTo>
                <a:lnTo>
                  <a:pt x="651764" y="33019"/>
                </a:lnTo>
                <a:lnTo>
                  <a:pt x="647573" y="11302"/>
                </a:lnTo>
                <a:lnTo>
                  <a:pt x="642747" y="-10541"/>
                </a:lnTo>
                <a:lnTo>
                  <a:pt x="637794" y="-32258"/>
                </a:lnTo>
                <a:lnTo>
                  <a:pt x="632205" y="-52450"/>
                </a:lnTo>
                <a:lnTo>
                  <a:pt x="625221" y="-70993"/>
                </a:lnTo>
                <a:lnTo>
                  <a:pt x="618235" y="-90297"/>
                </a:lnTo>
                <a:lnTo>
                  <a:pt x="609980" y="-107187"/>
                </a:lnTo>
                <a:lnTo>
                  <a:pt x="600836" y="-123317"/>
                </a:lnTo>
                <a:lnTo>
                  <a:pt x="591057" y="-138684"/>
                </a:lnTo>
                <a:lnTo>
                  <a:pt x="579247" y="-152400"/>
                </a:lnTo>
                <a:lnTo>
                  <a:pt x="552069" y="-181356"/>
                </a:lnTo>
                <a:lnTo>
                  <a:pt x="537464" y="-195961"/>
                </a:lnTo>
                <a:lnTo>
                  <a:pt x="522731" y="-208787"/>
                </a:lnTo>
                <a:lnTo>
                  <a:pt x="506095" y="-222504"/>
                </a:lnTo>
                <a:lnTo>
                  <a:pt x="487933" y="-233807"/>
                </a:lnTo>
                <a:lnTo>
                  <a:pt x="469138" y="-243459"/>
                </a:lnTo>
                <a:lnTo>
                  <a:pt x="458724" y="-248285"/>
                </a:lnTo>
                <a:lnTo>
                  <a:pt x="446785" y="-251587"/>
                </a:lnTo>
                <a:lnTo>
                  <a:pt x="437006" y="-264413"/>
                </a:lnTo>
                <a:lnTo>
                  <a:pt x="425957" y="-275717"/>
                </a:lnTo>
                <a:lnTo>
                  <a:pt x="414020" y="-287020"/>
                </a:lnTo>
                <a:lnTo>
                  <a:pt x="402208" y="-298323"/>
                </a:lnTo>
                <a:lnTo>
                  <a:pt x="389000" y="-308737"/>
                </a:lnTo>
                <a:lnTo>
                  <a:pt x="376427" y="-318516"/>
                </a:lnTo>
                <a:lnTo>
                  <a:pt x="363220" y="-328168"/>
                </a:lnTo>
                <a:lnTo>
                  <a:pt x="351281" y="-336169"/>
                </a:lnTo>
                <a:lnTo>
                  <a:pt x="338708" y="-343408"/>
                </a:lnTo>
                <a:lnTo>
                  <a:pt x="328295" y="-349885"/>
                </a:lnTo>
                <a:lnTo>
                  <a:pt x="316483" y="-354711"/>
                </a:lnTo>
                <a:lnTo>
                  <a:pt x="307340" y="-358013"/>
                </a:lnTo>
                <a:lnTo>
                  <a:pt x="298323" y="-361188"/>
                </a:lnTo>
                <a:lnTo>
                  <a:pt x="291338" y="-361188"/>
                </a:lnTo>
                <a:lnTo>
                  <a:pt x="285115" y="-360425"/>
                </a:lnTo>
                <a:lnTo>
                  <a:pt x="280924" y="-357124"/>
                </a:lnTo>
                <a:lnTo>
                  <a:pt x="279526" y="-354711"/>
                </a:lnTo>
                <a:lnTo>
                  <a:pt x="278765" y="-350647"/>
                </a:lnTo>
                <a:lnTo>
                  <a:pt x="278765" y="-346710"/>
                </a:lnTo>
                <a:lnTo>
                  <a:pt x="279526" y="-340995"/>
                </a:lnTo>
                <a:lnTo>
                  <a:pt x="280924" y="-336169"/>
                </a:lnTo>
                <a:lnTo>
                  <a:pt x="283718" y="-329692"/>
                </a:lnTo>
                <a:lnTo>
                  <a:pt x="289941" y="-316865"/>
                </a:lnTo>
                <a:lnTo>
                  <a:pt x="299084" y="-302387"/>
                </a:lnTo>
                <a:lnTo>
                  <a:pt x="308736" y="-286258"/>
                </a:lnTo>
                <a:lnTo>
                  <a:pt x="331089" y="-251587"/>
                </a:lnTo>
                <a:lnTo>
                  <a:pt x="322072" y="-247523"/>
                </a:lnTo>
                <a:lnTo>
                  <a:pt x="301117" y="-266065"/>
                </a:lnTo>
                <a:lnTo>
                  <a:pt x="279526" y="-282956"/>
                </a:lnTo>
                <a:lnTo>
                  <a:pt x="257936" y="-299085"/>
                </a:lnTo>
                <a:lnTo>
                  <a:pt x="237744" y="-312038"/>
                </a:lnTo>
                <a:lnTo>
                  <a:pt x="218821" y="-320929"/>
                </a:lnTo>
                <a:lnTo>
                  <a:pt x="209803" y="-324866"/>
                </a:lnTo>
                <a:lnTo>
                  <a:pt x="202183" y="-327279"/>
                </a:lnTo>
                <a:lnTo>
                  <a:pt x="195833" y="-328930"/>
                </a:lnTo>
                <a:lnTo>
                  <a:pt x="190246" y="-328930"/>
                </a:lnTo>
                <a:lnTo>
                  <a:pt x="184657" y="-327279"/>
                </a:lnTo>
                <a:lnTo>
                  <a:pt x="181991" y="-324866"/>
                </a:lnTo>
                <a:lnTo>
                  <a:pt x="179197" y="-320929"/>
                </a:lnTo>
                <a:lnTo>
                  <a:pt x="179197" y="-311150"/>
                </a:lnTo>
                <a:lnTo>
                  <a:pt x="181991" y="-303911"/>
                </a:lnTo>
                <a:lnTo>
                  <a:pt x="184023" y="-296672"/>
                </a:lnTo>
                <a:lnTo>
                  <a:pt x="188214" y="-288671"/>
                </a:lnTo>
                <a:lnTo>
                  <a:pt x="197993" y="-271653"/>
                </a:lnTo>
                <a:lnTo>
                  <a:pt x="223774" y="-232156"/>
                </a:lnTo>
                <a:lnTo>
                  <a:pt x="236981" y="-210438"/>
                </a:lnTo>
                <a:lnTo>
                  <a:pt x="248793" y="-187833"/>
                </a:lnTo>
                <a:lnTo>
                  <a:pt x="241173" y="-177419"/>
                </a:lnTo>
                <a:lnTo>
                  <a:pt x="233552" y="-166116"/>
                </a:lnTo>
                <a:lnTo>
                  <a:pt x="227202" y="-155575"/>
                </a:lnTo>
                <a:lnTo>
                  <a:pt x="221615" y="-144272"/>
                </a:lnTo>
                <a:lnTo>
                  <a:pt x="218821" y="-133858"/>
                </a:lnTo>
                <a:lnTo>
                  <a:pt x="218185" y="-127381"/>
                </a:lnTo>
                <a:lnTo>
                  <a:pt x="218185" y="-121793"/>
                </a:lnTo>
                <a:lnTo>
                  <a:pt x="218821" y="-116967"/>
                </a:lnTo>
                <a:lnTo>
                  <a:pt x="218821" y="-111251"/>
                </a:lnTo>
                <a:lnTo>
                  <a:pt x="216789" y="-103250"/>
                </a:lnTo>
                <a:lnTo>
                  <a:pt x="211963" y="-93472"/>
                </a:lnTo>
                <a:lnTo>
                  <a:pt x="202819" y="-78994"/>
                </a:lnTo>
                <a:lnTo>
                  <a:pt x="191007" y="-60451"/>
                </a:lnTo>
                <a:lnTo>
                  <a:pt x="177038" y="-41910"/>
                </a:lnTo>
                <a:lnTo>
                  <a:pt x="145669" y="0"/>
                </a:lnTo>
                <a:lnTo>
                  <a:pt x="135890" y="220852"/>
                </a:lnTo>
                <a:lnTo>
                  <a:pt x="128903" y="230346"/>
                </a:lnTo>
                <a:lnTo>
                  <a:pt x="117094" y="251459"/>
                </a:lnTo>
                <a:lnTo>
                  <a:pt x="108711" y="266064"/>
                </a:lnTo>
                <a:lnTo>
                  <a:pt x="101092" y="281304"/>
                </a:lnTo>
                <a:lnTo>
                  <a:pt x="94106" y="297433"/>
                </a:lnTo>
                <a:lnTo>
                  <a:pt x="87883" y="312800"/>
                </a:lnTo>
                <a:lnTo>
                  <a:pt x="86486" y="321690"/>
                </a:lnTo>
                <a:lnTo>
                  <a:pt x="86486" y="328929"/>
                </a:lnTo>
                <a:lnTo>
                  <a:pt x="87122" y="335406"/>
                </a:lnTo>
                <a:lnTo>
                  <a:pt x="90677" y="342645"/>
                </a:lnTo>
                <a:lnTo>
                  <a:pt x="94742" y="346582"/>
                </a:lnTo>
                <a:lnTo>
                  <a:pt x="100329" y="350646"/>
                </a:lnTo>
                <a:lnTo>
                  <a:pt x="108711" y="353949"/>
                </a:lnTo>
                <a:lnTo>
                  <a:pt x="117094" y="354711"/>
                </a:lnTo>
                <a:lnTo>
                  <a:pt x="124078" y="354711"/>
                </a:lnTo>
                <a:lnTo>
                  <a:pt x="131699" y="352298"/>
                </a:lnTo>
                <a:lnTo>
                  <a:pt x="140080" y="349884"/>
                </a:lnTo>
                <a:lnTo>
                  <a:pt x="147827" y="345058"/>
                </a:lnTo>
                <a:lnTo>
                  <a:pt x="156845" y="338581"/>
                </a:lnTo>
                <a:lnTo>
                  <a:pt x="165861" y="329691"/>
                </a:lnTo>
                <a:lnTo>
                  <a:pt x="175005" y="320039"/>
                </a:lnTo>
                <a:lnTo>
                  <a:pt x="184023" y="307975"/>
                </a:lnTo>
                <a:lnTo>
                  <a:pt x="191007" y="299084"/>
                </a:lnTo>
                <a:lnTo>
                  <a:pt x="197230" y="291845"/>
                </a:lnTo>
                <a:lnTo>
                  <a:pt x="204977" y="285368"/>
                </a:lnTo>
                <a:lnTo>
                  <a:pt x="211963" y="279780"/>
                </a:lnTo>
                <a:lnTo>
                  <a:pt x="219582" y="274954"/>
                </a:lnTo>
                <a:lnTo>
                  <a:pt x="227965" y="270001"/>
                </a:lnTo>
                <a:lnTo>
                  <a:pt x="243331" y="263651"/>
                </a:lnTo>
                <a:lnTo>
                  <a:pt x="257936" y="257937"/>
                </a:lnTo>
                <a:lnTo>
                  <a:pt x="273303" y="253111"/>
                </a:lnTo>
                <a:lnTo>
                  <a:pt x="285750" y="249046"/>
                </a:lnTo>
                <a:lnTo>
                  <a:pt x="296925" y="244220"/>
                </a:lnTo>
                <a:lnTo>
                  <a:pt x="302514" y="240283"/>
                </a:lnTo>
                <a:lnTo>
                  <a:pt x="310133" y="233806"/>
                </a:lnTo>
                <a:lnTo>
                  <a:pt x="325500" y="217677"/>
                </a:lnTo>
                <a:lnTo>
                  <a:pt x="333248" y="210438"/>
                </a:lnTo>
                <a:lnTo>
                  <a:pt x="340105" y="203200"/>
                </a:lnTo>
                <a:lnTo>
                  <a:pt x="347091" y="199898"/>
                </a:lnTo>
                <a:lnTo>
                  <a:pt x="349884" y="198246"/>
                </a:lnTo>
                <a:lnTo>
                  <a:pt x="352678" y="198246"/>
                </a:lnTo>
                <a:lnTo>
                  <a:pt x="361823" y="202311"/>
                </a:lnTo>
                <a:lnTo>
                  <a:pt x="372872" y="207137"/>
                </a:lnTo>
                <a:lnTo>
                  <a:pt x="384048" y="213613"/>
                </a:lnTo>
                <a:lnTo>
                  <a:pt x="389000" y="217677"/>
                </a:lnTo>
                <a:lnTo>
                  <a:pt x="393192" y="221741"/>
                </a:lnTo>
                <a:lnTo>
                  <a:pt x="397382" y="226567"/>
                </a:lnTo>
                <a:lnTo>
                  <a:pt x="399415" y="231393"/>
                </a:lnTo>
                <a:lnTo>
                  <a:pt x="402208" y="236981"/>
                </a:lnTo>
                <a:lnTo>
                  <a:pt x="402208" y="243458"/>
                </a:lnTo>
                <a:lnTo>
                  <a:pt x="400811" y="249936"/>
                </a:lnTo>
                <a:lnTo>
                  <a:pt x="398652" y="257937"/>
                </a:lnTo>
                <a:lnTo>
                  <a:pt x="394589" y="265175"/>
                </a:lnTo>
                <a:lnTo>
                  <a:pt x="389000" y="274954"/>
                </a:lnTo>
                <a:lnTo>
                  <a:pt x="371475" y="297433"/>
                </a:lnTo>
                <a:lnTo>
                  <a:pt x="349884" y="328929"/>
                </a:lnTo>
                <a:lnTo>
                  <a:pt x="326263" y="367664"/>
                </a:lnTo>
                <a:lnTo>
                  <a:pt x="301117" y="410337"/>
                </a:lnTo>
                <a:lnTo>
                  <a:pt x="275335" y="454659"/>
                </a:lnTo>
                <a:lnTo>
                  <a:pt x="250951" y="498982"/>
                </a:lnTo>
                <a:lnTo>
                  <a:pt x="229997" y="540892"/>
                </a:lnTo>
                <a:lnTo>
                  <a:pt x="220979" y="561085"/>
                </a:lnTo>
                <a:lnTo>
                  <a:pt x="213995" y="577976"/>
                </a:lnTo>
                <a:lnTo>
                  <a:pt x="211200" y="583691"/>
                </a:lnTo>
                <a:lnTo>
                  <a:pt x="209803" y="592581"/>
                </a:lnTo>
                <a:lnTo>
                  <a:pt x="204977" y="615060"/>
                </a:lnTo>
                <a:lnTo>
                  <a:pt x="200786" y="645794"/>
                </a:lnTo>
                <a:lnTo>
                  <a:pt x="196596" y="681227"/>
                </a:lnTo>
                <a:lnTo>
                  <a:pt x="192404" y="682878"/>
                </a:lnTo>
                <a:lnTo>
                  <a:pt x="188214" y="683640"/>
                </a:lnTo>
                <a:lnTo>
                  <a:pt x="184023" y="685291"/>
                </a:lnTo>
                <a:lnTo>
                  <a:pt x="179831" y="688466"/>
                </a:lnTo>
                <a:lnTo>
                  <a:pt x="177038" y="690879"/>
                </a:lnTo>
                <a:lnTo>
                  <a:pt x="173608" y="694943"/>
                </a:lnTo>
                <a:lnTo>
                  <a:pt x="167258" y="704595"/>
                </a:lnTo>
                <a:lnTo>
                  <a:pt x="161671" y="715898"/>
                </a:lnTo>
                <a:lnTo>
                  <a:pt x="158242" y="727963"/>
                </a:lnTo>
                <a:lnTo>
                  <a:pt x="155448" y="742441"/>
                </a:lnTo>
                <a:lnTo>
                  <a:pt x="154685" y="757808"/>
                </a:lnTo>
                <a:lnTo>
                  <a:pt x="154685" y="786764"/>
                </a:lnTo>
                <a:lnTo>
                  <a:pt x="150622" y="790066"/>
                </a:lnTo>
                <a:lnTo>
                  <a:pt x="147066" y="794130"/>
                </a:lnTo>
                <a:lnTo>
                  <a:pt x="144272" y="797305"/>
                </a:lnTo>
                <a:lnTo>
                  <a:pt x="140843" y="802131"/>
                </a:lnTo>
                <a:lnTo>
                  <a:pt x="138683" y="806957"/>
                </a:lnTo>
                <a:lnTo>
                  <a:pt x="137286" y="811783"/>
                </a:lnTo>
                <a:lnTo>
                  <a:pt x="136651" y="817498"/>
                </a:lnTo>
                <a:lnTo>
                  <a:pt x="135890" y="823086"/>
                </a:lnTo>
                <a:lnTo>
                  <a:pt x="135890" y="848867"/>
                </a:lnTo>
                <a:lnTo>
                  <a:pt x="136651" y="857757"/>
                </a:lnTo>
                <a:lnTo>
                  <a:pt x="138683" y="864996"/>
                </a:lnTo>
                <a:lnTo>
                  <a:pt x="141477" y="871473"/>
                </a:lnTo>
                <a:lnTo>
                  <a:pt x="146430" y="877951"/>
                </a:lnTo>
                <a:lnTo>
                  <a:pt x="151256" y="882776"/>
                </a:lnTo>
                <a:lnTo>
                  <a:pt x="156845" y="886840"/>
                </a:lnTo>
                <a:lnTo>
                  <a:pt x="163829" y="888364"/>
                </a:lnTo>
                <a:lnTo>
                  <a:pt x="170815" y="890015"/>
                </a:lnTo>
                <a:lnTo>
                  <a:pt x="701294" y="890015"/>
                </a:lnTo>
                <a:lnTo>
                  <a:pt x="708151" y="888364"/>
                </a:lnTo>
                <a:lnTo>
                  <a:pt x="715136" y="886840"/>
                </a:lnTo>
                <a:lnTo>
                  <a:pt x="720725" y="882776"/>
                </a:lnTo>
                <a:lnTo>
                  <a:pt x="725677" y="877951"/>
                </a:lnTo>
                <a:lnTo>
                  <a:pt x="730503" y="871473"/>
                </a:lnTo>
                <a:lnTo>
                  <a:pt x="734059" y="864996"/>
                </a:lnTo>
                <a:lnTo>
                  <a:pt x="735456" y="857757"/>
                </a:lnTo>
                <a:lnTo>
                  <a:pt x="736092" y="848867"/>
                </a:lnTo>
                <a:lnTo>
                  <a:pt x="736092" y="823086"/>
                </a:lnTo>
                <a:lnTo>
                  <a:pt x="735456" y="817498"/>
                </a:lnTo>
                <a:lnTo>
                  <a:pt x="734695" y="811783"/>
                </a:lnTo>
                <a:lnTo>
                  <a:pt x="733298" y="806957"/>
                </a:lnTo>
                <a:lnTo>
                  <a:pt x="731266" y="802131"/>
                </a:lnTo>
                <a:lnTo>
                  <a:pt x="728472" y="797305"/>
                </a:lnTo>
                <a:lnTo>
                  <a:pt x="724916" y="794130"/>
                </a:lnTo>
                <a:lnTo>
                  <a:pt x="721486" y="790066"/>
                </a:lnTo>
                <a:lnTo>
                  <a:pt x="717296" y="786764"/>
                </a:lnTo>
                <a:lnTo>
                  <a:pt x="717296" y="757808"/>
                </a:lnTo>
                <a:lnTo>
                  <a:pt x="716533" y="742441"/>
                </a:lnTo>
                <a:lnTo>
                  <a:pt x="714501" y="728726"/>
                </a:lnTo>
                <a:lnTo>
                  <a:pt x="710946" y="716660"/>
                </a:lnTo>
                <a:lnTo>
                  <a:pt x="706120" y="705357"/>
                </a:lnTo>
                <a:lnTo>
                  <a:pt x="700531" y="696467"/>
                </a:lnTo>
                <a:lnTo>
                  <a:pt x="692911" y="689228"/>
                </a:lnTo>
                <a:lnTo>
                  <a:pt x="689355" y="686053"/>
                </a:lnTo>
                <a:lnTo>
                  <a:pt x="685165" y="684402"/>
                </a:lnTo>
                <a:lnTo>
                  <a:pt x="680974" y="682878"/>
                </a:lnTo>
                <a:lnTo>
                  <a:pt x="677545" y="681227"/>
                </a:lnTo>
                <a:lnTo>
                  <a:pt x="680974" y="536955"/>
                </a:lnTo>
                <a:lnTo>
                  <a:pt x="682371" y="462787"/>
                </a:lnTo>
                <a:lnTo>
                  <a:pt x="683132" y="391032"/>
                </a:lnTo>
                <a:lnTo>
                  <a:pt x="682371" y="323214"/>
                </a:lnTo>
                <a:close/>
              </a:path>
            </a:pathLst>
          </a:custGeom>
          <a:solidFill>
            <a:srgbClr val="000000"/>
          </a:solidFill>
        </p:spPr>
        <p:txBody>
          <a:bodyPr wrap="square" lIns="0" tIns="0" rIns="0" bIns="0" rtlCol="0">
            <a:noAutofit/>
          </a:bodyPr>
          <a:lstStyle/>
          <a:p>
            <a:endParaRPr/>
          </a:p>
        </p:txBody>
      </p:sp>
      <p:sp>
        <p:nvSpPr>
          <p:cNvPr id="18" name="Rectangle 17"/>
          <p:cNvSpPr/>
          <p:nvPr/>
        </p:nvSpPr>
        <p:spPr>
          <a:xfrm>
            <a:off x="811861" y="233961"/>
            <a:ext cx="547464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Knight's </a:t>
            </a:r>
            <a:r>
              <a:rPr lang="en-US" sz="4000" spc="3" dirty="0" smtClean="0">
                <a:solidFill>
                  <a:srgbClr val="0070C0"/>
                </a:solidFill>
                <a:latin typeface="+mn-lt"/>
                <a:cs typeface="Arial"/>
              </a:rPr>
              <a:t>tour Problem</a:t>
            </a:r>
            <a:endParaRPr lang="en-US" sz="4000" spc="3" dirty="0">
              <a:solidFill>
                <a:srgbClr val="0070C0"/>
              </a:solidFill>
              <a:latin typeface="+mn-lt"/>
              <a:cs typeface="Arial"/>
            </a:endParaRPr>
          </a:p>
        </p:txBody>
      </p:sp>
      <p:sp>
        <p:nvSpPr>
          <p:cNvPr id="2" name="TextBox 1"/>
          <p:cNvSpPr txBox="1"/>
          <p:nvPr/>
        </p:nvSpPr>
        <p:spPr>
          <a:xfrm>
            <a:off x="304800" y="881611"/>
            <a:ext cx="5334000" cy="646331"/>
          </a:xfrm>
          <a:prstGeom prst="rect">
            <a:avLst/>
          </a:prstGeom>
          <a:noFill/>
        </p:spPr>
        <p:txBody>
          <a:bodyPr wrap="square" rtlCol="0">
            <a:spAutoFit/>
          </a:bodyPr>
          <a:lstStyle/>
          <a:p>
            <a:r>
              <a:rPr lang="en-US" dirty="0" smtClean="0"/>
              <a:t>Different solutions </a:t>
            </a:r>
            <a:r>
              <a:rPr lang="en-US" dirty="0"/>
              <a:t>of Knight's tour Problem</a:t>
            </a:r>
          </a:p>
          <a:p>
            <a:endParaRPr lang="en-US" dirty="0"/>
          </a:p>
        </p:txBody>
      </p:sp>
    </p:spTree>
    <p:extLst>
      <p:ext uri="{BB962C8B-B14F-4D97-AF65-F5344CB8AC3E}">
        <p14:creationId xmlns:p14="http://schemas.microsoft.com/office/powerpoint/2010/main" val="22258326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65">
            <a:extLst>
              <a:ext uri="{FF2B5EF4-FFF2-40B4-BE49-F238E27FC236}">
                <a16:creationId xmlns:a16="http://schemas.microsoft.com/office/drawing/2014/main" xmlns="" id="{9F89F8FB-31CC-47DC-810F-19F7A9E87F7F}"/>
              </a:ext>
            </a:extLst>
          </p:cNvPr>
          <p:cNvSpPr/>
          <p:nvPr/>
        </p:nvSpPr>
        <p:spPr>
          <a:xfrm>
            <a:off x="304800" y="236641"/>
            <a:ext cx="407727" cy="227325"/>
          </a:xfrm>
          <a:custGeom>
            <a:avLst/>
            <a:gdLst/>
            <a:ahLst/>
            <a:cxnLst/>
            <a:rect l="l" t="t" r="r" b="b"/>
            <a:pathLst>
              <a:path w="736092" h="681227">
                <a:moveTo>
                  <a:pt x="2794" y="255524"/>
                </a:moveTo>
                <a:lnTo>
                  <a:pt x="4191" y="266064"/>
                </a:lnTo>
                <a:lnTo>
                  <a:pt x="6984" y="275716"/>
                </a:lnTo>
                <a:lnTo>
                  <a:pt x="9778" y="285368"/>
                </a:lnTo>
                <a:lnTo>
                  <a:pt x="12573" y="292607"/>
                </a:lnTo>
                <a:lnTo>
                  <a:pt x="16764" y="300736"/>
                </a:lnTo>
                <a:lnTo>
                  <a:pt x="20954" y="307086"/>
                </a:lnTo>
                <a:lnTo>
                  <a:pt x="25146" y="312800"/>
                </a:lnTo>
                <a:lnTo>
                  <a:pt x="29972" y="316864"/>
                </a:lnTo>
                <a:lnTo>
                  <a:pt x="34798" y="319277"/>
                </a:lnTo>
                <a:lnTo>
                  <a:pt x="39750" y="320039"/>
                </a:lnTo>
                <a:lnTo>
                  <a:pt x="45339" y="319277"/>
                </a:lnTo>
                <a:lnTo>
                  <a:pt x="51561" y="317626"/>
                </a:lnTo>
                <a:lnTo>
                  <a:pt x="58547" y="312800"/>
                </a:lnTo>
                <a:lnTo>
                  <a:pt x="64770" y="306324"/>
                </a:lnTo>
                <a:lnTo>
                  <a:pt x="90677" y="278891"/>
                </a:lnTo>
                <a:lnTo>
                  <a:pt x="106679" y="259587"/>
                </a:lnTo>
                <a:lnTo>
                  <a:pt x="119252" y="243458"/>
                </a:lnTo>
                <a:lnTo>
                  <a:pt x="128903" y="230346"/>
                </a:lnTo>
                <a:lnTo>
                  <a:pt x="129667" y="228980"/>
                </a:lnTo>
                <a:lnTo>
                  <a:pt x="135890" y="220852"/>
                </a:lnTo>
                <a:lnTo>
                  <a:pt x="145669" y="0"/>
                </a:lnTo>
                <a:lnTo>
                  <a:pt x="112268" y="44323"/>
                </a:lnTo>
                <a:lnTo>
                  <a:pt x="78104" y="90296"/>
                </a:lnTo>
                <a:lnTo>
                  <a:pt x="61975" y="112013"/>
                </a:lnTo>
                <a:lnTo>
                  <a:pt x="46735" y="133857"/>
                </a:lnTo>
                <a:lnTo>
                  <a:pt x="32766" y="154812"/>
                </a:lnTo>
                <a:lnTo>
                  <a:pt x="21590" y="174116"/>
                </a:lnTo>
                <a:lnTo>
                  <a:pt x="12573" y="191896"/>
                </a:lnTo>
                <a:lnTo>
                  <a:pt x="4825" y="208025"/>
                </a:lnTo>
                <a:lnTo>
                  <a:pt x="2794" y="216026"/>
                </a:lnTo>
                <a:lnTo>
                  <a:pt x="634" y="222503"/>
                </a:lnTo>
                <a:lnTo>
                  <a:pt x="0" y="228091"/>
                </a:lnTo>
                <a:lnTo>
                  <a:pt x="0" y="233806"/>
                </a:lnTo>
                <a:lnTo>
                  <a:pt x="2794" y="255524"/>
                </a:lnTo>
                <a:close/>
              </a:path>
              <a:path w="736092" h="681227">
                <a:moveTo>
                  <a:pt x="682371" y="323214"/>
                </a:moveTo>
                <a:lnTo>
                  <a:pt x="680339" y="263651"/>
                </a:lnTo>
                <a:lnTo>
                  <a:pt x="679576" y="236981"/>
                </a:lnTo>
                <a:lnTo>
                  <a:pt x="678179" y="212851"/>
                </a:lnTo>
                <a:lnTo>
                  <a:pt x="676148" y="191896"/>
                </a:lnTo>
                <a:lnTo>
                  <a:pt x="674116" y="174878"/>
                </a:lnTo>
                <a:lnTo>
                  <a:pt x="660146" y="79755"/>
                </a:lnTo>
                <a:lnTo>
                  <a:pt x="651764" y="33019"/>
                </a:lnTo>
                <a:lnTo>
                  <a:pt x="647573" y="11302"/>
                </a:lnTo>
                <a:lnTo>
                  <a:pt x="642747" y="-10541"/>
                </a:lnTo>
                <a:lnTo>
                  <a:pt x="637794" y="-32258"/>
                </a:lnTo>
                <a:lnTo>
                  <a:pt x="632205" y="-52450"/>
                </a:lnTo>
                <a:lnTo>
                  <a:pt x="625221" y="-70993"/>
                </a:lnTo>
                <a:lnTo>
                  <a:pt x="618235" y="-90297"/>
                </a:lnTo>
                <a:lnTo>
                  <a:pt x="609980" y="-107187"/>
                </a:lnTo>
                <a:lnTo>
                  <a:pt x="600836" y="-123317"/>
                </a:lnTo>
                <a:lnTo>
                  <a:pt x="591057" y="-138684"/>
                </a:lnTo>
                <a:lnTo>
                  <a:pt x="579247" y="-152400"/>
                </a:lnTo>
                <a:lnTo>
                  <a:pt x="552069" y="-181356"/>
                </a:lnTo>
                <a:lnTo>
                  <a:pt x="537464" y="-195961"/>
                </a:lnTo>
                <a:lnTo>
                  <a:pt x="522731" y="-208787"/>
                </a:lnTo>
                <a:lnTo>
                  <a:pt x="506095" y="-222504"/>
                </a:lnTo>
                <a:lnTo>
                  <a:pt x="487933" y="-233807"/>
                </a:lnTo>
                <a:lnTo>
                  <a:pt x="469138" y="-243459"/>
                </a:lnTo>
                <a:lnTo>
                  <a:pt x="458724" y="-248285"/>
                </a:lnTo>
                <a:lnTo>
                  <a:pt x="446785" y="-251587"/>
                </a:lnTo>
                <a:lnTo>
                  <a:pt x="437006" y="-264413"/>
                </a:lnTo>
                <a:lnTo>
                  <a:pt x="425957" y="-275717"/>
                </a:lnTo>
                <a:lnTo>
                  <a:pt x="414020" y="-287020"/>
                </a:lnTo>
                <a:lnTo>
                  <a:pt x="402208" y="-298323"/>
                </a:lnTo>
                <a:lnTo>
                  <a:pt x="389000" y="-308737"/>
                </a:lnTo>
                <a:lnTo>
                  <a:pt x="376427" y="-318516"/>
                </a:lnTo>
                <a:lnTo>
                  <a:pt x="363220" y="-328168"/>
                </a:lnTo>
                <a:lnTo>
                  <a:pt x="351281" y="-336169"/>
                </a:lnTo>
                <a:lnTo>
                  <a:pt x="338708" y="-343408"/>
                </a:lnTo>
                <a:lnTo>
                  <a:pt x="328295" y="-349885"/>
                </a:lnTo>
                <a:lnTo>
                  <a:pt x="316483" y="-354711"/>
                </a:lnTo>
                <a:lnTo>
                  <a:pt x="307340" y="-358013"/>
                </a:lnTo>
                <a:lnTo>
                  <a:pt x="298323" y="-361188"/>
                </a:lnTo>
                <a:lnTo>
                  <a:pt x="291338" y="-361188"/>
                </a:lnTo>
                <a:lnTo>
                  <a:pt x="285115" y="-360425"/>
                </a:lnTo>
                <a:lnTo>
                  <a:pt x="280924" y="-357124"/>
                </a:lnTo>
                <a:lnTo>
                  <a:pt x="279526" y="-354711"/>
                </a:lnTo>
                <a:lnTo>
                  <a:pt x="278765" y="-350647"/>
                </a:lnTo>
                <a:lnTo>
                  <a:pt x="278765" y="-346710"/>
                </a:lnTo>
                <a:lnTo>
                  <a:pt x="279526" y="-340995"/>
                </a:lnTo>
                <a:lnTo>
                  <a:pt x="280924" y="-336169"/>
                </a:lnTo>
                <a:lnTo>
                  <a:pt x="283718" y="-329692"/>
                </a:lnTo>
                <a:lnTo>
                  <a:pt x="289941" y="-316865"/>
                </a:lnTo>
                <a:lnTo>
                  <a:pt x="299084" y="-302387"/>
                </a:lnTo>
                <a:lnTo>
                  <a:pt x="308736" y="-286258"/>
                </a:lnTo>
                <a:lnTo>
                  <a:pt x="331089" y="-251587"/>
                </a:lnTo>
                <a:lnTo>
                  <a:pt x="322072" y="-247523"/>
                </a:lnTo>
                <a:lnTo>
                  <a:pt x="301117" y="-266065"/>
                </a:lnTo>
                <a:lnTo>
                  <a:pt x="279526" y="-282956"/>
                </a:lnTo>
                <a:lnTo>
                  <a:pt x="257936" y="-299085"/>
                </a:lnTo>
                <a:lnTo>
                  <a:pt x="237744" y="-312038"/>
                </a:lnTo>
                <a:lnTo>
                  <a:pt x="218821" y="-320929"/>
                </a:lnTo>
                <a:lnTo>
                  <a:pt x="209803" y="-324866"/>
                </a:lnTo>
                <a:lnTo>
                  <a:pt x="202183" y="-327279"/>
                </a:lnTo>
                <a:lnTo>
                  <a:pt x="195833" y="-328930"/>
                </a:lnTo>
                <a:lnTo>
                  <a:pt x="190246" y="-328930"/>
                </a:lnTo>
                <a:lnTo>
                  <a:pt x="184657" y="-327279"/>
                </a:lnTo>
                <a:lnTo>
                  <a:pt x="181991" y="-324866"/>
                </a:lnTo>
                <a:lnTo>
                  <a:pt x="179197" y="-320929"/>
                </a:lnTo>
                <a:lnTo>
                  <a:pt x="179197" y="-311150"/>
                </a:lnTo>
                <a:lnTo>
                  <a:pt x="181991" y="-303911"/>
                </a:lnTo>
                <a:lnTo>
                  <a:pt x="184023" y="-296672"/>
                </a:lnTo>
                <a:lnTo>
                  <a:pt x="188214" y="-288671"/>
                </a:lnTo>
                <a:lnTo>
                  <a:pt x="197993" y="-271653"/>
                </a:lnTo>
                <a:lnTo>
                  <a:pt x="223774" y="-232156"/>
                </a:lnTo>
                <a:lnTo>
                  <a:pt x="236981" y="-210438"/>
                </a:lnTo>
                <a:lnTo>
                  <a:pt x="248793" y="-187833"/>
                </a:lnTo>
                <a:lnTo>
                  <a:pt x="241173" y="-177419"/>
                </a:lnTo>
                <a:lnTo>
                  <a:pt x="233552" y="-166116"/>
                </a:lnTo>
                <a:lnTo>
                  <a:pt x="227202" y="-155575"/>
                </a:lnTo>
                <a:lnTo>
                  <a:pt x="221615" y="-144272"/>
                </a:lnTo>
                <a:lnTo>
                  <a:pt x="218821" y="-133858"/>
                </a:lnTo>
                <a:lnTo>
                  <a:pt x="218185" y="-127381"/>
                </a:lnTo>
                <a:lnTo>
                  <a:pt x="218185" y="-121793"/>
                </a:lnTo>
                <a:lnTo>
                  <a:pt x="218821" y="-116967"/>
                </a:lnTo>
                <a:lnTo>
                  <a:pt x="218821" y="-111251"/>
                </a:lnTo>
                <a:lnTo>
                  <a:pt x="216789" y="-103250"/>
                </a:lnTo>
                <a:lnTo>
                  <a:pt x="211963" y="-93472"/>
                </a:lnTo>
                <a:lnTo>
                  <a:pt x="202819" y="-78994"/>
                </a:lnTo>
                <a:lnTo>
                  <a:pt x="191007" y="-60451"/>
                </a:lnTo>
                <a:lnTo>
                  <a:pt x="177038" y="-41910"/>
                </a:lnTo>
                <a:lnTo>
                  <a:pt x="145669" y="0"/>
                </a:lnTo>
                <a:lnTo>
                  <a:pt x="135890" y="220852"/>
                </a:lnTo>
                <a:lnTo>
                  <a:pt x="128903" y="230346"/>
                </a:lnTo>
                <a:lnTo>
                  <a:pt x="117094" y="251459"/>
                </a:lnTo>
                <a:lnTo>
                  <a:pt x="108711" y="266064"/>
                </a:lnTo>
                <a:lnTo>
                  <a:pt x="101092" y="281304"/>
                </a:lnTo>
                <a:lnTo>
                  <a:pt x="94106" y="297433"/>
                </a:lnTo>
                <a:lnTo>
                  <a:pt x="87883" y="312800"/>
                </a:lnTo>
                <a:lnTo>
                  <a:pt x="86486" y="321690"/>
                </a:lnTo>
                <a:lnTo>
                  <a:pt x="86486" y="328929"/>
                </a:lnTo>
                <a:lnTo>
                  <a:pt x="87122" y="335406"/>
                </a:lnTo>
                <a:lnTo>
                  <a:pt x="90677" y="342645"/>
                </a:lnTo>
                <a:lnTo>
                  <a:pt x="94742" y="346582"/>
                </a:lnTo>
                <a:lnTo>
                  <a:pt x="100329" y="350646"/>
                </a:lnTo>
                <a:lnTo>
                  <a:pt x="108711" y="353949"/>
                </a:lnTo>
                <a:lnTo>
                  <a:pt x="117094" y="354711"/>
                </a:lnTo>
                <a:lnTo>
                  <a:pt x="124078" y="354711"/>
                </a:lnTo>
                <a:lnTo>
                  <a:pt x="131699" y="352298"/>
                </a:lnTo>
                <a:lnTo>
                  <a:pt x="140080" y="349884"/>
                </a:lnTo>
                <a:lnTo>
                  <a:pt x="147827" y="345058"/>
                </a:lnTo>
                <a:lnTo>
                  <a:pt x="156845" y="338581"/>
                </a:lnTo>
                <a:lnTo>
                  <a:pt x="165861" y="329691"/>
                </a:lnTo>
                <a:lnTo>
                  <a:pt x="175005" y="320039"/>
                </a:lnTo>
                <a:lnTo>
                  <a:pt x="184023" y="307975"/>
                </a:lnTo>
                <a:lnTo>
                  <a:pt x="191007" y="299084"/>
                </a:lnTo>
                <a:lnTo>
                  <a:pt x="197230" y="291845"/>
                </a:lnTo>
                <a:lnTo>
                  <a:pt x="204977" y="285368"/>
                </a:lnTo>
                <a:lnTo>
                  <a:pt x="211963" y="279780"/>
                </a:lnTo>
                <a:lnTo>
                  <a:pt x="219582" y="274954"/>
                </a:lnTo>
                <a:lnTo>
                  <a:pt x="227965" y="270001"/>
                </a:lnTo>
                <a:lnTo>
                  <a:pt x="243331" y="263651"/>
                </a:lnTo>
                <a:lnTo>
                  <a:pt x="257936" y="257937"/>
                </a:lnTo>
                <a:lnTo>
                  <a:pt x="273303" y="253111"/>
                </a:lnTo>
                <a:lnTo>
                  <a:pt x="285750" y="249046"/>
                </a:lnTo>
                <a:lnTo>
                  <a:pt x="296925" y="244220"/>
                </a:lnTo>
                <a:lnTo>
                  <a:pt x="302514" y="240283"/>
                </a:lnTo>
                <a:lnTo>
                  <a:pt x="310133" y="233806"/>
                </a:lnTo>
                <a:lnTo>
                  <a:pt x="325500" y="217677"/>
                </a:lnTo>
                <a:lnTo>
                  <a:pt x="333248" y="210438"/>
                </a:lnTo>
                <a:lnTo>
                  <a:pt x="340105" y="203200"/>
                </a:lnTo>
                <a:lnTo>
                  <a:pt x="347091" y="199898"/>
                </a:lnTo>
                <a:lnTo>
                  <a:pt x="349884" y="198246"/>
                </a:lnTo>
                <a:lnTo>
                  <a:pt x="352678" y="198246"/>
                </a:lnTo>
                <a:lnTo>
                  <a:pt x="361823" y="202311"/>
                </a:lnTo>
                <a:lnTo>
                  <a:pt x="372872" y="207137"/>
                </a:lnTo>
                <a:lnTo>
                  <a:pt x="384048" y="213613"/>
                </a:lnTo>
                <a:lnTo>
                  <a:pt x="389000" y="217677"/>
                </a:lnTo>
                <a:lnTo>
                  <a:pt x="393192" y="221741"/>
                </a:lnTo>
                <a:lnTo>
                  <a:pt x="397382" y="226567"/>
                </a:lnTo>
                <a:lnTo>
                  <a:pt x="399415" y="231393"/>
                </a:lnTo>
                <a:lnTo>
                  <a:pt x="402208" y="236981"/>
                </a:lnTo>
                <a:lnTo>
                  <a:pt x="402208" y="243458"/>
                </a:lnTo>
                <a:lnTo>
                  <a:pt x="400811" y="249936"/>
                </a:lnTo>
                <a:lnTo>
                  <a:pt x="398652" y="257937"/>
                </a:lnTo>
                <a:lnTo>
                  <a:pt x="394589" y="265175"/>
                </a:lnTo>
                <a:lnTo>
                  <a:pt x="389000" y="274954"/>
                </a:lnTo>
                <a:lnTo>
                  <a:pt x="371475" y="297433"/>
                </a:lnTo>
                <a:lnTo>
                  <a:pt x="349884" y="328929"/>
                </a:lnTo>
                <a:lnTo>
                  <a:pt x="326263" y="367664"/>
                </a:lnTo>
                <a:lnTo>
                  <a:pt x="301117" y="410337"/>
                </a:lnTo>
                <a:lnTo>
                  <a:pt x="275335" y="454659"/>
                </a:lnTo>
                <a:lnTo>
                  <a:pt x="250951" y="498982"/>
                </a:lnTo>
                <a:lnTo>
                  <a:pt x="229997" y="540892"/>
                </a:lnTo>
                <a:lnTo>
                  <a:pt x="220979" y="561085"/>
                </a:lnTo>
                <a:lnTo>
                  <a:pt x="213995" y="577976"/>
                </a:lnTo>
                <a:lnTo>
                  <a:pt x="211200" y="583691"/>
                </a:lnTo>
                <a:lnTo>
                  <a:pt x="209803" y="592581"/>
                </a:lnTo>
                <a:lnTo>
                  <a:pt x="204977" y="615060"/>
                </a:lnTo>
                <a:lnTo>
                  <a:pt x="200786" y="645794"/>
                </a:lnTo>
                <a:lnTo>
                  <a:pt x="196596" y="681227"/>
                </a:lnTo>
                <a:lnTo>
                  <a:pt x="192404" y="682878"/>
                </a:lnTo>
                <a:lnTo>
                  <a:pt x="188214" y="683640"/>
                </a:lnTo>
                <a:lnTo>
                  <a:pt x="184023" y="685291"/>
                </a:lnTo>
                <a:lnTo>
                  <a:pt x="179831" y="688466"/>
                </a:lnTo>
                <a:lnTo>
                  <a:pt x="177038" y="690879"/>
                </a:lnTo>
                <a:lnTo>
                  <a:pt x="173608" y="694943"/>
                </a:lnTo>
                <a:lnTo>
                  <a:pt x="167258" y="704595"/>
                </a:lnTo>
                <a:lnTo>
                  <a:pt x="161671" y="715898"/>
                </a:lnTo>
                <a:lnTo>
                  <a:pt x="158242" y="727963"/>
                </a:lnTo>
                <a:lnTo>
                  <a:pt x="155448" y="742441"/>
                </a:lnTo>
                <a:lnTo>
                  <a:pt x="154685" y="757808"/>
                </a:lnTo>
                <a:lnTo>
                  <a:pt x="154685" y="786764"/>
                </a:lnTo>
                <a:lnTo>
                  <a:pt x="150622" y="790066"/>
                </a:lnTo>
                <a:lnTo>
                  <a:pt x="147066" y="794130"/>
                </a:lnTo>
                <a:lnTo>
                  <a:pt x="144272" y="797305"/>
                </a:lnTo>
                <a:lnTo>
                  <a:pt x="140843" y="802131"/>
                </a:lnTo>
                <a:lnTo>
                  <a:pt x="138683" y="806957"/>
                </a:lnTo>
                <a:lnTo>
                  <a:pt x="137286" y="811783"/>
                </a:lnTo>
                <a:lnTo>
                  <a:pt x="136651" y="817498"/>
                </a:lnTo>
                <a:lnTo>
                  <a:pt x="135890" y="823086"/>
                </a:lnTo>
                <a:lnTo>
                  <a:pt x="135890" y="848867"/>
                </a:lnTo>
                <a:lnTo>
                  <a:pt x="136651" y="857757"/>
                </a:lnTo>
                <a:lnTo>
                  <a:pt x="138683" y="864996"/>
                </a:lnTo>
                <a:lnTo>
                  <a:pt x="141477" y="871473"/>
                </a:lnTo>
                <a:lnTo>
                  <a:pt x="146430" y="877951"/>
                </a:lnTo>
                <a:lnTo>
                  <a:pt x="151256" y="882776"/>
                </a:lnTo>
                <a:lnTo>
                  <a:pt x="156845" y="886840"/>
                </a:lnTo>
                <a:lnTo>
                  <a:pt x="163829" y="888364"/>
                </a:lnTo>
                <a:lnTo>
                  <a:pt x="170815" y="890015"/>
                </a:lnTo>
                <a:lnTo>
                  <a:pt x="701294" y="890015"/>
                </a:lnTo>
                <a:lnTo>
                  <a:pt x="708151" y="888364"/>
                </a:lnTo>
                <a:lnTo>
                  <a:pt x="715136" y="886840"/>
                </a:lnTo>
                <a:lnTo>
                  <a:pt x="720725" y="882776"/>
                </a:lnTo>
                <a:lnTo>
                  <a:pt x="725677" y="877951"/>
                </a:lnTo>
                <a:lnTo>
                  <a:pt x="730503" y="871473"/>
                </a:lnTo>
                <a:lnTo>
                  <a:pt x="734059" y="864996"/>
                </a:lnTo>
                <a:lnTo>
                  <a:pt x="735456" y="857757"/>
                </a:lnTo>
                <a:lnTo>
                  <a:pt x="736092" y="848867"/>
                </a:lnTo>
                <a:lnTo>
                  <a:pt x="736092" y="823086"/>
                </a:lnTo>
                <a:lnTo>
                  <a:pt x="735456" y="817498"/>
                </a:lnTo>
                <a:lnTo>
                  <a:pt x="734695" y="811783"/>
                </a:lnTo>
                <a:lnTo>
                  <a:pt x="733298" y="806957"/>
                </a:lnTo>
                <a:lnTo>
                  <a:pt x="731266" y="802131"/>
                </a:lnTo>
                <a:lnTo>
                  <a:pt x="728472" y="797305"/>
                </a:lnTo>
                <a:lnTo>
                  <a:pt x="724916" y="794130"/>
                </a:lnTo>
                <a:lnTo>
                  <a:pt x="721486" y="790066"/>
                </a:lnTo>
                <a:lnTo>
                  <a:pt x="717296" y="786764"/>
                </a:lnTo>
                <a:lnTo>
                  <a:pt x="717296" y="757808"/>
                </a:lnTo>
                <a:lnTo>
                  <a:pt x="716533" y="742441"/>
                </a:lnTo>
                <a:lnTo>
                  <a:pt x="714501" y="728726"/>
                </a:lnTo>
                <a:lnTo>
                  <a:pt x="710946" y="716660"/>
                </a:lnTo>
                <a:lnTo>
                  <a:pt x="706120" y="705357"/>
                </a:lnTo>
                <a:lnTo>
                  <a:pt x="700531" y="696467"/>
                </a:lnTo>
                <a:lnTo>
                  <a:pt x="692911" y="689228"/>
                </a:lnTo>
                <a:lnTo>
                  <a:pt x="689355" y="686053"/>
                </a:lnTo>
                <a:lnTo>
                  <a:pt x="685165" y="684402"/>
                </a:lnTo>
                <a:lnTo>
                  <a:pt x="680974" y="682878"/>
                </a:lnTo>
                <a:lnTo>
                  <a:pt x="677545" y="681227"/>
                </a:lnTo>
                <a:lnTo>
                  <a:pt x="680974" y="536955"/>
                </a:lnTo>
                <a:lnTo>
                  <a:pt x="682371" y="462787"/>
                </a:lnTo>
                <a:lnTo>
                  <a:pt x="683132" y="391032"/>
                </a:lnTo>
                <a:lnTo>
                  <a:pt x="682371" y="323214"/>
                </a:lnTo>
                <a:close/>
              </a:path>
            </a:pathLst>
          </a:custGeom>
          <a:solidFill>
            <a:srgbClr val="000000"/>
          </a:solidFill>
        </p:spPr>
        <p:txBody>
          <a:bodyPr wrap="square" lIns="0" tIns="0" rIns="0" bIns="0" rtlCol="0">
            <a:noAutofit/>
          </a:bodyPr>
          <a:lstStyle/>
          <a:p>
            <a:endParaRPr/>
          </a:p>
        </p:txBody>
      </p:sp>
      <p:sp>
        <p:nvSpPr>
          <p:cNvPr id="18" name="Rectangle 17"/>
          <p:cNvSpPr/>
          <p:nvPr/>
        </p:nvSpPr>
        <p:spPr>
          <a:xfrm>
            <a:off x="811861" y="233961"/>
            <a:ext cx="547464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Knight's </a:t>
            </a:r>
            <a:r>
              <a:rPr lang="en-US" sz="4000" spc="3" dirty="0" smtClean="0">
                <a:solidFill>
                  <a:srgbClr val="0070C0"/>
                </a:solidFill>
                <a:latin typeface="+mn-lt"/>
                <a:cs typeface="Arial"/>
              </a:rPr>
              <a:t>tour Problem</a:t>
            </a:r>
            <a:endParaRPr lang="en-US" sz="4000" spc="3" dirty="0">
              <a:solidFill>
                <a:srgbClr val="0070C0"/>
              </a:solidFill>
              <a:latin typeface="+mn-lt"/>
              <a:cs typeface="Arial"/>
            </a:endParaRPr>
          </a:p>
        </p:txBody>
      </p:sp>
      <p:sp>
        <p:nvSpPr>
          <p:cNvPr id="4" name="Rectangle 1"/>
          <p:cNvSpPr>
            <a:spLocks noChangeArrowheads="1"/>
          </p:cNvSpPr>
          <p:nvPr/>
        </p:nvSpPr>
        <p:spPr bwMode="auto">
          <a:xfrm>
            <a:off x="152400" y="893827"/>
            <a:ext cx="8424863" cy="33701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273239"/>
                </a:solidFill>
                <a:effectLst/>
                <a:latin typeface="+mn-lt"/>
              </a:rPr>
              <a:t>The path followed by Knight to cover all the cells</a:t>
            </a:r>
            <a:r>
              <a:rPr kumimoji="0" lang="en-US" altLang="en-US" sz="2000" b="0" i="0" u="none" strike="noStrike" cap="none" normalizeH="0" baseline="0" dirty="0" smtClean="0">
                <a:ln>
                  <a:noFill/>
                </a:ln>
                <a:solidFill>
                  <a:srgbClr val="273239"/>
                </a:solidFill>
                <a:effectLst/>
                <a:latin typeface="+mn-lt"/>
              </a:rPr>
              <a:t/>
            </a:r>
            <a:br>
              <a:rPr kumimoji="0" lang="en-US" altLang="en-US" sz="2000" b="0" i="0" u="none" strike="noStrike" cap="none" normalizeH="0" baseline="0" dirty="0" smtClean="0">
                <a:ln>
                  <a:noFill/>
                </a:ln>
                <a:solidFill>
                  <a:srgbClr val="273239"/>
                </a:solidFill>
                <a:effectLst/>
                <a:latin typeface="+mn-lt"/>
              </a:rPr>
            </a:br>
            <a:r>
              <a:rPr kumimoji="0" lang="en-US" altLang="en-US" sz="2000" b="0" i="0" u="none" strike="noStrike" cap="none" normalizeH="0" baseline="0" dirty="0" smtClean="0">
                <a:ln>
                  <a:noFill/>
                </a:ln>
                <a:solidFill>
                  <a:srgbClr val="273239"/>
                </a:solidFill>
                <a:effectLst/>
                <a:latin typeface="+mn-lt"/>
              </a:rPr>
              <a:t>Following is a chessboard with 8 x 8 cells. Numbers in cells indicate the move number of Knight. </a:t>
            </a:r>
            <a:endParaRPr kumimoji="0" lang="en-US" altLang="en-US" sz="2000" b="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273239"/>
                </a:solidFill>
                <a:effectLst/>
                <a:latin typeface="urw-din"/>
              </a:rPr>
              <a:t>  </a:t>
            </a:r>
            <a:r>
              <a:rPr kumimoji="0" lang="en-US" altLang="en-US" sz="13500" b="0" i="0" u="none" strike="noStrike" cap="none" normalizeH="0" baseline="0" dirty="0" smtClean="0">
                <a:ln>
                  <a:noFill/>
                </a:ln>
                <a:solidFill>
                  <a:srgbClr val="273239"/>
                </a:solidFill>
                <a:effectLst/>
                <a:latin typeface="urw-din"/>
              </a:rPr>
              <a:t> </a:t>
            </a:r>
            <a:r>
              <a:rPr kumimoji="0" lang="en-US" altLang="en-US" sz="1200" b="0" i="0" u="none" strike="noStrike" cap="none" normalizeH="0" baseline="0" dirty="0" smtClean="0">
                <a:ln>
                  <a:noFill/>
                </a:ln>
                <a:solidFill>
                  <a:srgbClr val="273239"/>
                </a:solidFill>
                <a:effectLst/>
                <a:latin typeface="urw-din"/>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273239"/>
                </a:solidFill>
                <a:effectLst/>
                <a:latin typeface="urw-din"/>
              </a:rPr>
              <a:t/>
            </a:r>
            <a:br>
              <a:rPr kumimoji="0" lang="en-US" altLang="en-US" sz="1200" b="0" i="0" u="none" strike="noStrike" cap="none" normalizeH="0" baseline="0" dirty="0" smtClean="0">
                <a:ln>
                  <a:noFill/>
                </a:ln>
                <a:solidFill>
                  <a:srgbClr val="273239"/>
                </a:solidFill>
                <a:effectLst/>
                <a:latin typeface="urw-din"/>
              </a:rPr>
            </a:br>
            <a:endParaRPr kumimoji="0" lang="en-US" altLang="en-US" sz="1200" b="0" i="0" u="none" strike="noStrike" cap="none" normalizeH="0" baseline="0" dirty="0" smtClean="0">
              <a:ln>
                <a:noFill/>
              </a:ln>
              <a:solidFill>
                <a:srgbClr val="273239"/>
              </a:solidFill>
              <a:effectLst/>
              <a:latin typeface="urw-din"/>
            </a:endParaRPr>
          </a:p>
        </p:txBody>
      </p:sp>
      <p:pic>
        <p:nvPicPr>
          <p:cNvPr id="164866" name="Picture 2" descr="knight-tour-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981200"/>
            <a:ext cx="8438388"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5022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381000"/>
            <a:ext cx="8229600" cy="6172200"/>
          </a:xfrm>
        </p:spPr>
        <p:txBody>
          <a:bodyPr/>
          <a:lstStyle/>
          <a:p>
            <a:r>
              <a:rPr lang="en-US" sz="2800" dirty="0"/>
              <a:t>How many closed knight’s tours are there on an 8 × 8 board?</a:t>
            </a:r>
          </a:p>
          <a:p>
            <a:pPr marL="0" indent="0">
              <a:buNone/>
            </a:pPr>
            <a:endParaRPr lang="en-US" dirty="0" smtClean="0"/>
          </a:p>
          <a:p>
            <a:endParaRPr lang="en-US" dirty="0" smtClean="0"/>
          </a:p>
          <a:p>
            <a:pPr marL="0" indent="0">
              <a:buNone/>
            </a:pPr>
            <a:endParaRPr lang="en-US" dirty="0" smtClean="0"/>
          </a:p>
          <a:p>
            <a:pPr marL="0" indent="0">
              <a:buNone/>
            </a:pPr>
            <a:endParaRPr lang="en-US" dirty="0" smtClean="0"/>
          </a:p>
          <a:p>
            <a:endParaRPr lang="en-US" sz="2800" dirty="0" smtClean="0"/>
          </a:p>
          <a:p>
            <a:endParaRPr lang="en-US" sz="2800" dirty="0" smtClean="0"/>
          </a:p>
          <a:p>
            <a:endParaRPr lang="en-US" sz="2800" dirty="0" smtClean="0"/>
          </a:p>
          <a:p>
            <a:endParaRPr lang="en-US" sz="2800" dirty="0"/>
          </a:p>
          <a:p>
            <a:r>
              <a:rPr lang="en-US" sz="2800" dirty="0" smtClean="0"/>
              <a:t>How many open knight’s tours are there on an 8 </a:t>
            </a:r>
            <a:r>
              <a:rPr lang="en-US" sz="2800" dirty="0"/>
              <a:t>× </a:t>
            </a:r>
            <a:r>
              <a:rPr lang="en-US" sz="2800" dirty="0" smtClean="0"/>
              <a:t>8 board?</a:t>
            </a:r>
            <a:endParaRPr lang="en-US" sz="2800" dirty="0"/>
          </a:p>
        </p:txBody>
      </p:sp>
      <p:sp>
        <p:nvSpPr>
          <p:cNvPr id="6" name="TextBox 5"/>
          <p:cNvSpPr txBox="1"/>
          <p:nvPr/>
        </p:nvSpPr>
        <p:spPr>
          <a:xfrm>
            <a:off x="1800656" y="2921867"/>
            <a:ext cx="4953000" cy="646331"/>
          </a:xfrm>
          <a:prstGeom prst="rect">
            <a:avLst/>
          </a:prstGeom>
          <a:noFill/>
        </p:spPr>
        <p:txBody>
          <a:bodyPr wrap="square" rtlCol="0">
            <a:spAutoFit/>
          </a:bodyPr>
          <a:lstStyle/>
          <a:p>
            <a:pPr algn="ctr"/>
            <a:r>
              <a:rPr lang="en-US" sz="3600" dirty="0" smtClean="0">
                <a:solidFill>
                  <a:schemeClr val="accent1">
                    <a:lumMod val="75000"/>
                  </a:schemeClr>
                </a:solidFill>
                <a:latin typeface="+mn-lt"/>
              </a:rPr>
              <a:t>26,534,728,821,064</a:t>
            </a:r>
            <a:endParaRPr lang="en-US" sz="3600" dirty="0">
              <a:solidFill>
                <a:schemeClr val="accent1">
                  <a:lumMod val="75000"/>
                </a:schemeClr>
              </a:solidFill>
              <a:latin typeface="+mn-lt"/>
            </a:endParaRPr>
          </a:p>
        </p:txBody>
      </p:sp>
      <p:sp>
        <p:nvSpPr>
          <p:cNvPr id="7" name="TextBox 6"/>
          <p:cNvSpPr txBox="1"/>
          <p:nvPr/>
        </p:nvSpPr>
        <p:spPr>
          <a:xfrm>
            <a:off x="2040259" y="5791200"/>
            <a:ext cx="4953000" cy="954107"/>
          </a:xfrm>
          <a:prstGeom prst="rect">
            <a:avLst/>
          </a:prstGeom>
          <a:noFill/>
        </p:spPr>
        <p:txBody>
          <a:bodyPr wrap="square" rtlCol="0">
            <a:spAutoFit/>
          </a:bodyPr>
          <a:lstStyle/>
          <a:p>
            <a:pPr algn="ctr"/>
            <a:r>
              <a:rPr lang="en-US" sz="2800" dirty="0" smtClean="0">
                <a:solidFill>
                  <a:schemeClr val="accent1">
                    <a:lumMod val="75000"/>
                  </a:schemeClr>
                </a:solidFill>
                <a:latin typeface="+mn-lt"/>
              </a:rPr>
              <a:t>19,591,828,170,979,904</a:t>
            </a:r>
          </a:p>
          <a:p>
            <a:pPr algn="ctr"/>
            <a:r>
              <a:rPr lang="en-US" sz="2800" dirty="0" smtClean="0">
                <a:solidFill>
                  <a:schemeClr val="accent1">
                    <a:lumMod val="75000"/>
                  </a:schemeClr>
                </a:solidFill>
                <a:latin typeface="+mn-lt"/>
              </a:rPr>
              <a:t>19 Quadrillion</a:t>
            </a:r>
            <a:endParaRPr lang="en-US" sz="2800" dirty="0">
              <a:solidFill>
                <a:schemeClr val="accent1">
                  <a:lumMod val="75000"/>
                </a:schemeClr>
              </a:solidFill>
              <a:latin typeface="+mn-lt"/>
            </a:endParaRPr>
          </a:p>
        </p:txBody>
      </p:sp>
      <p:sp>
        <p:nvSpPr>
          <p:cNvPr id="2" name="Rectangle 1"/>
          <p:cNvSpPr/>
          <p:nvPr/>
        </p:nvSpPr>
        <p:spPr>
          <a:xfrm>
            <a:off x="592427" y="1371600"/>
            <a:ext cx="1784463" cy="769441"/>
          </a:xfrm>
          <a:prstGeom prst="rect">
            <a:avLst/>
          </a:prstGeom>
          <a:noFill/>
        </p:spPr>
        <p:txBody>
          <a:bodyPr wrap="none" lIns="91440" tIns="45720" rIns="91440" bIns="45720">
            <a:spAutoFit/>
          </a:bodyPr>
          <a:lstStyle/>
          <a:p>
            <a:pPr algn="ctr"/>
            <a:r>
              <a:rPr lang="en-US" sz="4400" b="0" cap="none" spc="0" dirty="0" smtClean="0">
                <a:ln w="0"/>
                <a:solidFill>
                  <a:schemeClr val="tx1"/>
                </a:solidFill>
                <a:effectLst>
                  <a:outerShdw blurRad="38100" dist="19050" dir="2700000" algn="tl" rotWithShape="0">
                    <a:schemeClr val="dk1">
                      <a:alpha val="40000"/>
                    </a:schemeClr>
                  </a:outerShdw>
                </a:effectLst>
                <a:latin typeface="+mn-lt"/>
              </a:rPr>
              <a:t>100 ??</a:t>
            </a:r>
            <a:endParaRPr lang="en-US" sz="4400" b="0" cap="none" spc="0" dirty="0">
              <a:ln w="0"/>
              <a:solidFill>
                <a:schemeClr val="tx1"/>
              </a:solidFill>
              <a:effectLst>
                <a:outerShdw blurRad="38100" dist="19050" dir="2700000" algn="tl" rotWithShape="0">
                  <a:schemeClr val="dk1">
                    <a:alpha val="40000"/>
                  </a:schemeClr>
                </a:outerShdw>
              </a:effectLst>
              <a:latin typeface="+mn-lt"/>
            </a:endParaRPr>
          </a:p>
        </p:txBody>
      </p:sp>
      <p:sp>
        <p:nvSpPr>
          <p:cNvPr id="8" name="Rectangle 7"/>
          <p:cNvSpPr/>
          <p:nvPr/>
        </p:nvSpPr>
        <p:spPr>
          <a:xfrm>
            <a:off x="1883961" y="1286470"/>
            <a:ext cx="2727030" cy="769441"/>
          </a:xfrm>
          <a:prstGeom prst="rect">
            <a:avLst/>
          </a:prstGeom>
          <a:noFill/>
        </p:spPr>
        <p:txBody>
          <a:bodyPr wrap="none" lIns="91440" tIns="45720" rIns="91440" bIns="45720">
            <a:spAutoFit/>
          </a:bodyPr>
          <a:lstStyle/>
          <a:p>
            <a:pPr algn="ctr"/>
            <a:r>
              <a:rPr lang="en-US" sz="4400" b="0" cap="none" spc="0" dirty="0" smtClean="0">
                <a:ln w="0"/>
                <a:solidFill>
                  <a:schemeClr val="tx1"/>
                </a:solidFill>
                <a:effectLst>
                  <a:outerShdw blurRad="38100" dist="19050" dir="2700000" algn="tl" rotWithShape="0">
                    <a:schemeClr val="dk1">
                      <a:alpha val="40000"/>
                    </a:schemeClr>
                  </a:outerShdw>
                </a:effectLst>
                <a:latin typeface="+mn-lt"/>
              </a:rPr>
              <a:t>    1000 ??</a:t>
            </a:r>
            <a:endParaRPr lang="en-US" sz="4400" b="0" cap="none" spc="0" dirty="0">
              <a:ln w="0"/>
              <a:solidFill>
                <a:schemeClr val="tx1"/>
              </a:solidFill>
              <a:effectLst>
                <a:outerShdw blurRad="38100" dist="19050" dir="2700000" algn="tl" rotWithShape="0">
                  <a:schemeClr val="dk1">
                    <a:alpha val="40000"/>
                  </a:schemeClr>
                </a:outerShdw>
              </a:effectLst>
              <a:latin typeface="+mn-lt"/>
            </a:endParaRPr>
          </a:p>
        </p:txBody>
      </p:sp>
      <p:sp>
        <p:nvSpPr>
          <p:cNvPr id="9" name="Rectangle 8"/>
          <p:cNvSpPr/>
          <p:nvPr/>
        </p:nvSpPr>
        <p:spPr>
          <a:xfrm>
            <a:off x="5233965" y="1286470"/>
            <a:ext cx="2255746" cy="769441"/>
          </a:xfrm>
          <a:prstGeom prst="rect">
            <a:avLst/>
          </a:prstGeom>
          <a:noFill/>
        </p:spPr>
        <p:txBody>
          <a:bodyPr wrap="none" lIns="91440" tIns="45720" rIns="91440" bIns="45720">
            <a:spAutoFit/>
          </a:bodyPr>
          <a:lstStyle/>
          <a:p>
            <a:pPr algn="ctr"/>
            <a:r>
              <a:rPr lang="en-US" sz="4400" b="0" cap="none" spc="0" dirty="0" smtClean="0">
                <a:ln w="0"/>
                <a:solidFill>
                  <a:schemeClr val="tx1"/>
                </a:solidFill>
                <a:effectLst>
                  <a:outerShdw blurRad="38100" dist="19050" dir="2700000" algn="tl" rotWithShape="0">
                    <a:schemeClr val="dk1">
                      <a:alpha val="40000"/>
                    </a:schemeClr>
                  </a:outerShdw>
                </a:effectLst>
                <a:latin typeface="+mn-lt"/>
              </a:rPr>
              <a:t>10000??</a:t>
            </a:r>
            <a:endParaRPr lang="en-US" sz="4400" b="0" cap="none" spc="0" dirty="0">
              <a:ln w="0"/>
              <a:solidFill>
                <a:schemeClr val="tx1"/>
              </a:solidFill>
              <a:effectLst>
                <a:outerShdw blurRad="38100" dist="19050" dir="2700000" algn="tl" rotWithShape="0">
                  <a:schemeClr val="dk1">
                    <a:alpha val="40000"/>
                  </a:schemeClr>
                </a:outerShdw>
              </a:effectLst>
              <a:latin typeface="+mn-lt"/>
            </a:endParaRPr>
          </a:p>
        </p:txBody>
      </p:sp>
      <p:sp>
        <p:nvSpPr>
          <p:cNvPr id="10" name="Rectangle 9"/>
          <p:cNvSpPr/>
          <p:nvPr/>
        </p:nvSpPr>
        <p:spPr>
          <a:xfrm>
            <a:off x="1274138" y="2302519"/>
            <a:ext cx="4823756" cy="523220"/>
          </a:xfrm>
          <a:prstGeom prst="rect">
            <a:avLst/>
          </a:prstGeom>
          <a:noFill/>
        </p:spPr>
        <p:txBody>
          <a:bodyPr wrap="none" lIns="91440" tIns="45720" rIns="91440" bIns="45720">
            <a:spAutoFit/>
          </a:bodyPr>
          <a:lstStyle/>
          <a:p>
            <a:pPr algn="ctr"/>
            <a:r>
              <a:rPr lang="en-US" sz="2800" dirty="0" smtClean="0">
                <a:ln w="0"/>
                <a:effectLst>
                  <a:outerShdw blurRad="38100" dist="19050" dir="2700000" algn="tl" rotWithShape="0">
                    <a:schemeClr val="dk1">
                      <a:alpha val="40000"/>
                    </a:schemeClr>
                  </a:outerShdw>
                </a:effectLst>
                <a:latin typeface="+mn-lt"/>
              </a:rPr>
              <a:t>No </a:t>
            </a:r>
            <a:r>
              <a:rPr lang="en-US" sz="2800" dirty="0" err="1" smtClean="0">
                <a:ln w="0"/>
                <a:effectLst>
                  <a:outerShdw blurRad="38100" dist="19050" dir="2700000" algn="tl" rotWithShape="0">
                    <a:schemeClr val="dk1">
                      <a:alpha val="40000"/>
                    </a:schemeClr>
                  </a:outerShdw>
                </a:effectLst>
                <a:latin typeface="+mn-lt"/>
              </a:rPr>
              <a:t>No</a:t>
            </a:r>
            <a:r>
              <a:rPr lang="en-US" sz="2800" dirty="0" smtClean="0">
                <a:ln w="0"/>
                <a:effectLst>
                  <a:outerShdw blurRad="38100" dist="19050" dir="2700000" algn="tl" rotWithShape="0">
                    <a:schemeClr val="dk1">
                      <a:alpha val="40000"/>
                    </a:schemeClr>
                  </a:outerShdw>
                </a:effectLst>
                <a:latin typeface="+mn-lt"/>
              </a:rPr>
              <a:t> </a:t>
            </a:r>
            <a:r>
              <a:rPr lang="en-US" sz="2800" dirty="0" err="1" smtClean="0">
                <a:ln w="0"/>
                <a:effectLst>
                  <a:outerShdw blurRad="38100" dist="19050" dir="2700000" algn="tl" rotWithShape="0">
                    <a:schemeClr val="dk1">
                      <a:alpha val="40000"/>
                    </a:schemeClr>
                  </a:outerShdw>
                </a:effectLst>
                <a:latin typeface="+mn-lt"/>
              </a:rPr>
              <a:t>No</a:t>
            </a:r>
            <a:r>
              <a:rPr lang="en-US" sz="2800" dirty="0" smtClean="0">
                <a:ln w="0"/>
                <a:effectLst>
                  <a:outerShdw blurRad="38100" dist="19050" dir="2700000" algn="tl" rotWithShape="0">
                    <a:schemeClr val="dk1">
                      <a:alpha val="40000"/>
                    </a:schemeClr>
                  </a:outerShdw>
                </a:effectLst>
                <a:latin typeface="+mn-lt"/>
              </a:rPr>
              <a:t>… it is </a:t>
            </a:r>
            <a:r>
              <a:rPr lang="en-US" sz="2800" dirty="0" err="1" smtClean="0">
                <a:ln w="0"/>
                <a:effectLst>
                  <a:outerShdw blurRad="38100" dist="19050" dir="2700000" algn="tl" rotWithShape="0">
                    <a:schemeClr val="dk1">
                      <a:alpha val="40000"/>
                    </a:schemeClr>
                  </a:outerShdw>
                </a:effectLst>
                <a:latin typeface="+mn-lt"/>
              </a:rPr>
              <a:t>biggerrrrrr</a:t>
            </a:r>
            <a:endParaRPr lang="en-US" sz="2800" b="0" cap="none" spc="0" dirty="0">
              <a:ln w="0"/>
              <a:solidFill>
                <a:schemeClr val="tx1"/>
              </a:solidFill>
              <a:effectLst>
                <a:outerShdw blurRad="38100" dist="19050" dir="2700000" algn="tl" rotWithShape="0">
                  <a:schemeClr val="dk1">
                    <a:alpha val="40000"/>
                  </a:schemeClr>
                </a:outerShdw>
              </a:effectLst>
              <a:latin typeface="+mn-lt"/>
            </a:endParaRPr>
          </a:p>
        </p:txBody>
      </p:sp>
      <p:sp>
        <p:nvSpPr>
          <p:cNvPr id="11" name="Rectangle 10"/>
          <p:cNvSpPr/>
          <p:nvPr/>
        </p:nvSpPr>
        <p:spPr>
          <a:xfrm>
            <a:off x="457200" y="3389181"/>
            <a:ext cx="7620000" cy="1323439"/>
          </a:xfrm>
          <a:prstGeom prst="rect">
            <a:avLst/>
          </a:prstGeom>
          <a:noFill/>
        </p:spPr>
        <p:txBody>
          <a:bodyPr wrap="squar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latin typeface="+mn-lt"/>
              </a:rPr>
              <a:t>If we have to find all the closed paths every</a:t>
            </a:r>
          </a:p>
          <a:p>
            <a:pPr algn="ctr"/>
            <a:r>
              <a:rPr lang="en-US" sz="2000" b="0" cap="none" spc="0" dirty="0" smtClean="0">
                <a:ln w="0"/>
                <a:solidFill>
                  <a:schemeClr val="tx1"/>
                </a:solidFill>
                <a:effectLst>
                  <a:outerShdw blurRad="38100" dist="19050" dir="2700000" algn="tl" rotWithShape="0">
                    <a:schemeClr val="dk1">
                      <a:alpha val="40000"/>
                    </a:schemeClr>
                  </a:outerShdw>
                </a:effectLst>
                <a:latin typeface="+mn-lt"/>
              </a:rPr>
              <a:t> human has to find 3500 diff paths</a:t>
            </a:r>
          </a:p>
          <a:p>
            <a:pPr algn="ctr"/>
            <a:r>
              <a:rPr lang="en-US" sz="2000" dirty="0" smtClean="0">
                <a:ln w="0"/>
                <a:effectLst>
                  <a:outerShdw blurRad="38100" dist="19050" dir="2700000" algn="tl" rotWithShape="0">
                    <a:schemeClr val="dk1">
                      <a:alpha val="40000"/>
                    </a:schemeClr>
                  </a:outerShdw>
                </a:effectLst>
                <a:latin typeface="+mn-lt"/>
              </a:rPr>
              <a:t>Population of world 7 billion  but no of paths are </a:t>
            </a:r>
          </a:p>
          <a:p>
            <a:pPr algn="ctr"/>
            <a:r>
              <a:rPr lang="en-US" sz="2000" dirty="0" smtClean="0">
                <a:ln w="0"/>
                <a:effectLst>
                  <a:outerShdw blurRad="38100" dist="19050" dir="2700000" algn="tl" rotWithShape="0">
                    <a:schemeClr val="dk1">
                      <a:alpha val="40000"/>
                    </a:schemeClr>
                  </a:outerShdw>
                </a:effectLst>
                <a:latin typeface="+mn-lt"/>
              </a:rPr>
              <a:t>26 trillion</a:t>
            </a:r>
            <a:endParaRPr lang="en-US" sz="2000" b="0" cap="none" spc="0" dirty="0">
              <a:ln w="0"/>
              <a:solidFill>
                <a:schemeClr val="tx1"/>
              </a:solidFill>
              <a:effectLst>
                <a:outerShdw blurRad="38100" dist="19050" dir="2700000" algn="tl" rotWithShape="0">
                  <a:schemeClr val="dk1">
                    <a:alpha val="40000"/>
                  </a:schemeClr>
                </a:outerShdw>
              </a:effectLst>
              <a:latin typeface="+mn-lt"/>
            </a:endParaRPr>
          </a:p>
        </p:txBody>
      </p:sp>
      <p:pic>
        <p:nvPicPr>
          <p:cNvPr id="12" name="Picture 11"/>
          <p:cNvPicPr>
            <a:picLocks noChangeAspect="1"/>
          </p:cNvPicPr>
          <p:nvPr/>
        </p:nvPicPr>
        <p:blipFill>
          <a:blip r:embed="rId2"/>
          <a:stretch>
            <a:fillRect/>
          </a:stretch>
        </p:blipFill>
        <p:spPr>
          <a:xfrm>
            <a:off x="8305800" y="-16329"/>
            <a:ext cx="990600" cy="990600"/>
          </a:xfrm>
          <a:prstGeom prst="rect">
            <a:avLst/>
          </a:prstGeom>
        </p:spPr>
      </p:pic>
    </p:spTree>
    <p:extLst>
      <p:ext uri="{BB962C8B-B14F-4D97-AF65-F5344CB8AC3E}">
        <p14:creationId xmlns:p14="http://schemas.microsoft.com/office/powerpoint/2010/main" val="4227474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ircle(in)">
                                      <p:cBhvr>
                                        <p:cTn id="18" dur="2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grpId="0" nodeType="clickEffect">
                                  <p:stCondLst>
                                    <p:cond delay="0"/>
                                  </p:stCondLst>
                                  <p:iterate type="lt">
                                    <p:tmPct val="10000"/>
                                  </p:iterate>
                                  <p:childTnLst>
                                    <p:set>
                                      <p:cBhvr>
                                        <p:cTn id="27" dur="1" fill="hold">
                                          <p:stCondLst>
                                            <p:cond delay="0"/>
                                          </p:stCondLst>
                                        </p:cTn>
                                        <p:tgtEl>
                                          <p:spTgt spid="6"/>
                                        </p:tgtEl>
                                        <p:attrNameLst>
                                          <p:attrName>style.visibility</p:attrName>
                                        </p:attrNameLst>
                                      </p:cBhvr>
                                      <p:to>
                                        <p:strVal val="visible"/>
                                      </p:to>
                                    </p:set>
                                    <p:anim by="(-#ppt_w*2)" calcmode="lin" valueType="num">
                                      <p:cBhvr rctx="PPT">
                                        <p:cTn id="28" dur="500" autoRev="1" fill="hold">
                                          <p:stCondLst>
                                            <p:cond delay="0"/>
                                          </p:stCondLst>
                                        </p:cTn>
                                        <p:tgtEl>
                                          <p:spTgt spid="6"/>
                                        </p:tgtEl>
                                        <p:attrNameLst>
                                          <p:attrName>ppt_w</p:attrName>
                                        </p:attrNameLst>
                                      </p:cBhvr>
                                    </p:anim>
                                    <p:anim by="(#ppt_w*0.50)" calcmode="lin" valueType="num">
                                      <p:cBhvr>
                                        <p:cTn id="29" dur="500" decel="50000" autoRev="1" fill="hold">
                                          <p:stCondLst>
                                            <p:cond delay="0"/>
                                          </p:stCondLst>
                                        </p:cTn>
                                        <p:tgtEl>
                                          <p:spTgt spid="6"/>
                                        </p:tgtEl>
                                        <p:attrNameLst>
                                          <p:attrName>ppt_x</p:attrName>
                                        </p:attrNameLst>
                                      </p:cBhvr>
                                    </p:anim>
                                    <p:anim from="(-#ppt_h/2)" to="(#ppt_y)" calcmode="lin" valueType="num">
                                      <p:cBhvr>
                                        <p:cTn id="30" dur="1000" fill="hold">
                                          <p:stCondLst>
                                            <p:cond delay="0"/>
                                          </p:stCondLst>
                                        </p:cTn>
                                        <p:tgtEl>
                                          <p:spTgt spid="6"/>
                                        </p:tgtEl>
                                        <p:attrNameLst>
                                          <p:attrName>ppt_y</p:attrName>
                                        </p:attrNameLst>
                                      </p:cBhvr>
                                    </p:anim>
                                    <p:animRot by="21600000">
                                      <p:cBhvr>
                                        <p:cTn id="31" dur="1000" fill="hold">
                                          <p:stCondLst>
                                            <p:cond delay="0"/>
                                          </p:stCondLst>
                                        </p:cTn>
                                        <p:tgtEl>
                                          <p:spTgt spid="6"/>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heel(1)">
                                      <p:cBhvr>
                                        <p:cTn id="4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 grpId="0"/>
      <p:bldP spid="8" grpId="0"/>
      <p:bldP spid="9" grpId="0"/>
      <p:bldP spid="10"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descr="movement of a knight animati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9294" y="2514600"/>
            <a:ext cx="4048722" cy="4038600"/>
          </a:xfrm>
          <a:prstGeom prst="rect">
            <a:avLst/>
          </a:prstGeom>
          <a:noFill/>
          <a:extLst>
            <a:ext uri="{909E8E84-426E-40DD-AFC4-6F175D3DCCD1}">
              <a14:hiddenFill xmlns:a14="http://schemas.microsoft.com/office/drawing/2010/main">
                <a:solidFill>
                  <a:srgbClr val="FFFFFF"/>
                </a:solidFill>
              </a14:hiddenFill>
            </a:ext>
          </a:extLst>
        </p:spPr>
      </p:pic>
      <p:pic>
        <p:nvPicPr>
          <p:cNvPr id="153604" name="Picture 4" descr="valid cells for movement of knigh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2514600"/>
            <a:ext cx="4438483" cy="4038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6888" y="1683603"/>
            <a:ext cx="6823192" cy="830997"/>
          </a:xfrm>
          <a:prstGeom prst="rect">
            <a:avLst/>
          </a:prstGeom>
        </p:spPr>
        <p:txBody>
          <a:bodyPr wrap="square">
            <a:spAutoFit/>
          </a:bodyPr>
          <a:lstStyle/>
          <a:p>
            <a:r>
              <a:rPr lang="en-US" sz="2400" dirty="0"/>
              <a:t> row[8] </a:t>
            </a:r>
            <a:r>
              <a:rPr lang="en-US" sz="2400" dirty="0" smtClean="0"/>
              <a:t>      = </a:t>
            </a:r>
            <a:r>
              <a:rPr lang="en-US" sz="2400" dirty="0"/>
              <a:t>{2, 1, -1, -2, -2, -1, </a:t>
            </a:r>
            <a:r>
              <a:rPr lang="en-US" sz="2400" dirty="0" smtClean="0"/>
              <a:t> 1</a:t>
            </a:r>
            <a:r>
              <a:rPr lang="en-US" sz="2400" dirty="0"/>
              <a:t>, </a:t>
            </a:r>
            <a:r>
              <a:rPr lang="en-US" sz="2400" dirty="0" smtClean="0"/>
              <a:t> 2 </a:t>
            </a:r>
            <a:r>
              <a:rPr lang="en-US" sz="2400" dirty="0"/>
              <a:t>};</a:t>
            </a:r>
          </a:p>
          <a:p>
            <a:r>
              <a:rPr lang="en-US" sz="2400" dirty="0"/>
              <a:t> column[8] = {1</a:t>
            </a:r>
            <a:r>
              <a:rPr lang="en-US" sz="2400" dirty="0" smtClean="0"/>
              <a:t>,  </a:t>
            </a:r>
            <a:r>
              <a:rPr lang="en-US" sz="2400" dirty="0"/>
              <a:t>2, 2, </a:t>
            </a:r>
            <a:r>
              <a:rPr lang="en-US" sz="2400" dirty="0" smtClean="0"/>
              <a:t> 1,  </a:t>
            </a:r>
            <a:r>
              <a:rPr lang="en-US" sz="2400" dirty="0"/>
              <a:t>-1, -2, -2, -1 };</a:t>
            </a:r>
          </a:p>
        </p:txBody>
      </p:sp>
      <p:sp>
        <p:nvSpPr>
          <p:cNvPr id="5" name="Rectangle 4"/>
          <p:cNvSpPr/>
          <p:nvPr/>
        </p:nvSpPr>
        <p:spPr>
          <a:xfrm>
            <a:off x="213947" y="1037272"/>
            <a:ext cx="8563706" cy="646331"/>
          </a:xfrm>
          <a:prstGeom prst="rect">
            <a:avLst/>
          </a:prstGeom>
        </p:spPr>
        <p:txBody>
          <a:bodyPr wrap="square">
            <a:spAutoFit/>
          </a:bodyPr>
          <a:lstStyle/>
          <a:p>
            <a:r>
              <a:rPr lang="en-US" dirty="0">
                <a:solidFill>
                  <a:srgbClr val="444444"/>
                </a:solidFill>
                <a:latin typeface="-apple-system"/>
              </a:rPr>
              <a:t>the knight can move to from the given location by using the array that stores the relative position of knight movement from any location</a:t>
            </a:r>
            <a:endParaRPr lang="en-US" dirty="0"/>
          </a:p>
        </p:txBody>
      </p:sp>
      <p:sp>
        <p:nvSpPr>
          <p:cNvPr id="10" name="object 65">
            <a:extLst>
              <a:ext uri="{FF2B5EF4-FFF2-40B4-BE49-F238E27FC236}">
                <a16:creationId xmlns:a16="http://schemas.microsoft.com/office/drawing/2014/main" xmlns="" id="{9F89F8FB-31CC-47DC-810F-19F7A9E87F7F}"/>
              </a:ext>
            </a:extLst>
          </p:cNvPr>
          <p:cNvSpPr/>
          <p:nvPr/>
        </p:nvSpPr>
        <p:spPr>
          <a:xfrm>
            <a:off x="304800" y="236641"/>
            <a:ext cx="407727" cy="227325"/>
          </a:xfrm>
          <a:custGeom>
            <a:avLst/>
            <a:gdLst/>
            <a:ahLst/>
            <a:cxnLst/>
            <a:rect l="l" t="t" r="r" b="b"/>
            <a:pathLst>
              <a:path w="736092" h="681227">
                <a:moveTo>
                  <a:pt x="2794" y="255524"/>
                </a:moveTo>
                <a:lnTo>
                  <a:pt x="4191" y="266064"/>
                </a:lnTo>
                <a:lnTo>
                  <a:pt x="6984" y="275716"/>
                </a:lnTo>
                <a:lnTo>
                  <a:pt x="9778" y="285368"/>
                </a:lnTo>
                <a:lnTo>
                  <a:pt x="12573" y="292607"/>
                </a:lnTo>
                <a:lnTo>
                  <a:pt x="16764" y="300736"/>
                </a:lnTo>
                <a:lnTo>
                  <a:pt x="20954" y="307086"/>
                </a:lnTo>
                <a:lnTo>
                  <a:pt x="25146" y="312800"/>
                </a:lnTo>
                <a:lnTo>
                  <a:pt x="29972" y="316864"/>
                </a:lnTo>
                <a:lnTo>
                  <a:pt x="34798" y="319277"/>
                </a:lnTo>
                <a:lnTo>
                  <a:pt x="39750" y="320039"/>
                </a:lnTo>
                <a:lnTo>
                  <a:pt x="45339" y="319277"/>
                </a:lnTo>
                <a:lnTo>
                  <a:pt x="51561" y="317626"/>
                </a:lnTo>
                <a:lnTo>
                  <a:pt x="58547" y="312800"/>
                </a:lnTo>
                <a:lnTo>
                  <a:pt x="64770" y="306324"/>
                </a:lnTo>
                <a:lnTo>
                  <a:pt x="90677" y="278891"/>
                </a:lnTo>
                <a:lnTo>
                  <a:pt x="106679" y="259587"/>
                </a:lnTo>
                <a:lnTo>
                  <a:pt x="119252" y="243458"/>
                </a:lnTo>
                <a:lnTo>
                  <a:pt x="128903" y="230346"/>
                </a:lnTo>
                <a:lnTo>
                  <a:pt x="129667" y="228980"/>
                </a:lnTo>
                <a:lnTo>
                  <a:pt x="135890" y="220852"/>
                </a:lnTo>
                <a:lnTo>
                  <a:pt x="145669" y="0"/>
                </a:lnTo>
                <a:lnTo>
                  <a:pt x="112268" y="44323"/>
                </a:lnTo>
                <a:lnTo>
                  <a:pt x="78104" y="90296"/>
                </a:lnTo>
                <a:lnTo>
                  <a:pt x="61975" y="112013"/>
                </a:lnTo>
                <a:lnTo>
                  <a:pt x="46735" y="133857"/>
                </a:lnTo>
                <a:lnTo>
                  <a:pt x="32766" y="154812"/>
                </a:lnTo>
                <a:lnTo>
                  <a:pt x="21590" y="174116"/>
                </a:lnTo>
                <a:lnTo>
                  <a:pt x="12573" y="191896"/>
                </a:lnTo>
                <a:lnTo>
                  <a:pt x="4825" y="208025"/>
                </a:lnTo>
                <a:lnTo>
                  <a:pt x="2794" y="216026"/>
                </a:lnTo>
                <a:lnTo>
                  <a:pt x="634" y="222503"/>
                </a:lnTo>
                <a:lnTo>
                  <a:pt x="0" y="228091"/>
                </a:lnTo>
                <a:lnTo>
                  <a:pt x="0" y="233806"/>
                </a:lnTo>
                <a:lnTo>
                  <a:pt x="2794" y="255524"/>
                </a:lnTo>
                <a:close/>
              </a:path>
              <a:path w="736092" h="681227">
                <a:moveTo>
                  <a:pt x="682371" y="323214"/>
                </a:moveTo>
                <a:lnTo>
                  <a:pt x="680339" y="263651"/>
                </a:lnTo>
                <a:lnTo>
                  <a:pt x="679576" y="236981"/>
                </a:lnTo>
                <a:lnTo>
                  <a:pt x="678179" y="212851"/>
                </a:lnTo>
                <a:lnTo>
                  <a:pt x="676148" y="191896"/>
                </a:lnTo>
                <a:lnTo>
                  <a:pt x="674116" y="174878"/>
                </a:lnTo>
                <a:lnTo>
                  <a:pt x="660146" y="79755"/>
                </a:lnTo>
                <a:lnTo>
                  <a:pt x="651764" y="33019"/>
                </a:lnTo>
                <a:lnTo>
                  <a:pt x="647573" y="11302"/>
                </a:lnTo>
                <a:lnTo>
                  <a:pt x="642747" y="-10541"/>
                </a:lnTo>
                <a:lnTo>
                  <a:pt x="637794" y="-32258"/>
                </a:lnTo>
                <a:lnTo>
                  <a:pt x="632205" y="-52450"/>
                </a:lnTo>
                <a:lnTo>
                  <a:pt x="625221" y="-70993"/>
                </a:lnTo>
                <a:lnTo>
                  <a:pt x="618235" y="-90297"/>
                </a:lnTo>
                <a:lnTo>
                  <a:pt x="609980" y="-107187"/>
                </a:lnTo>
                <a:lnTo>
                  <a:pt x="600836" y="-123317"/>
                </a:lnTo>
                <a:lnTo>
                  <a:pt x="591057" y="-138684"/>
                </a:lnTo>
                <a:lnTo>
                  <a:pt x="579247" y="-152400"/>
                </a:lnTo>
                <a:lnTo>
                  <a:pt x="552069" y="-181356"/>
                </a:lnTo>
                <a:lnTo>
                  <a:pt x="537464" y="-195961"/>
                </a:lnTo>
                <a:lnTo>
                  <a:pt x="522731" y="-208787"/>
                </a:lnTo>
                <a:lnTo>
                  <a:pt x="506095" y="-222504"/>
                </a:lnTo>
                <a:lnTo>
                  <a:pt x="487933" y="-233807"/>
                </a:lnTo>
                <a:lnTo>
                  <a:pt x="469138" y="-243459"/>
                </a:lnTo>
                <a:lnTo>
                  <a:pt x="458724" y="-248285"/>
                </a:lnTo>
                <a:lnTo>
                  <a:pt x="446785" y="-251587"/>
                </a:lnTo>
                <a:lnTo>
                  <a:pt x="437006" y="-264413"/>
                </a:lnTo>
                <a:lnTo>
                  <a:pt x="425957" y="-275717"/>
                </a:lnTo>
                <a:lnTo>
                  <a:pt x="414020" y="-287020"/>
                </a:lnTo>
                <a:lnTo>
                  <a:pt x="402208" y="-298323"/>
                </a:lnTo>
                <a:lnTo>
                  <a:pt x="389000" y="-308737"/>
                </a:lnTo>
                <a:lnTo>
                  <a:pt x="376427" y="-318516"/>
                </a:lnTo>
                <a:lnTo>
                  <a:pt x="363220" y="-328168"/>
                </a:lnTo>
                <a:lnTo>
                  <a:pt x="351281" y="-336169"/>
                </a:lnTo>
                <a:lnTo>
                  <a:pt x="338708" y="-343408"/>
                </a:lnTo>
                <a:lnTo>
                  <a:pt x="328295" y="-349885"/>
                </a:lnTo>
                <a:lnTo>
                  <a:pt x="316483" y="-354711"/>
                </a:lnTo>
                <a:lnTo>
                  <a:pt x="307340" y="-358013"/>
                </a:lnTo>
                <a:lnTo>
                  <a:pt x="298323" y="-361188"/>
                </a:lnTo>
                <a:lnTo>
                  <a:pt x="291338" y="-361188"/>
                </a:lnTo>
                <a:lnTo>
                  <a:pt x="285115" y="-360425"/>
                </a:lnTo>
                <a:lnTo>
                  <a:pt x="280924" y="-357124"/>
                </a:lnTo>
                <a:lnTo>
                  <a:pt x="279526" y="-354711"/>
                </a:lnTo>
                <a:lnTo>
                  <a:pt x="278765" y="-350647"/>
                </a:lnTo>
                <a:lnTo>
                  <a:pt x="278765" y="-346710"/>
                </a:lnTo>
                <a:lnTo>
                  <a:pt x="279526" y="-340995"/>
                </a:lnTo>
                <a:lnTo>
                  <a:pt x="280924" y="-336169"/>
                </a:lnTo>
                <a:lnTo>
                  <a:pt x="283718" y="-329692"/>
                </a:lnTo>
                <a:lnTo>
                  <a:pt x="289941" y="-316865"/>
                </a:lnTo>
                <a:lnTo>
                  <a:pt x="299084" y="-302387"/>
                </a:lnTo>
                <a:lnTo>
                  <a:pt x="308736" y="-286258"/>
                </a:lnTo>
                <a:lnTo>
                  <a:pt x="331089" y="-251587"/>
                </a:lnTo>
                <a:lnTo>
                  <a:pt x="322072" y="-247523"/>
                </a:lnTo>
                <a:lnTo>
                  <a:pt x="301117" y="-266065"/>
                </a:lnTo>
                <a:lnTo>
                  <a:pt x="279526" y="-282956"/>
                </a:lnTo>
                <a:lnTo>
                  <a:pt x="257936" y="-299085"/>
                </a:lnTo>
                <a:lnTo>
                  <a:pt x="237744" y="-312038"/>
                </a:lnTo>
                <a:lnTo>
                  <a:pt x="218821" y="-320929"/>
                </a:lnTo>
                <a:lnTo>
                  <a:pt x="209803" y="-324866"/>
                </a:lnTo>
                <a:lnTo>
                  <a:pt x="202183" y="-327279"/>
                </a:lnTo>
                <a:lnTo>
                  <a:pt x="195833" y="-328930"/>
                </a:lnTo>
                <a:lnTo>
                  <a:pt x="190246" y="-328930"/>
                </a:lnTo>
                <a:lnTo>
                  <a:pt x="184657" y="-327279"/>
                </a:lnTo>
                <a:lnTo>
                  <a:pt x="181991" y="-324866"/>
                </a:lnTo>
                <a:lnTo>
                  <a:pt x="179197" y="-320929"/>
                </a:lnTo>
                <a:lnTo>
                  <a:pt x="179197" y="-311150"/>
                </a:lnTo>
                <a:lnTo>
                  <a:pt x="181991" y="-303911"/>
                </a:lnTo>
                <a:lnTo>
                  <a:pt x="184023" y="-296672"/>
                </a:lnTo>
                <a:lnTo>
                  <a:pt x="188214" y="-288671"/>
                </a:lnTo>
                <a:lnTo>
                  <a:pt x="197993" y="-271653"/>
                </a:lnTo>
                <a:lnTo>
                  <a:pt x="223774" y="-232156"/>
                </a:lnTo>
                <a:lnTo>
                  <a:pt x="236981" y="-210438"/>
                </a:lnTo>
                <a:lnTo>
                  <a:pt x="248793" y="-187833"/>
                </a:lnTo>
                <a:lnTo>
                  <a:pt x="241173" y="-177419"/>
                </a:lnTo>
                <a:lnTo>
                  <a:pt x="233552" y="-166116"/>
                </a:lnTo>
                <a:lnTo>
                  <a:pt x="227202" y="-155575"/>
                </a:lnTo>
                <a:lnTo>
                  <a:pt x="221615" y="-144272"/>
                </a:lnTo>
                <a:lnTo>
                  <a:pt x="218821" y="-133858"/>
                </a:lnTo>
                <a:lnTo>
                  <a:pt x="218185" y="-127381"/>
                </a:lnTo>
                <a:lnTo>
                  <a:pt x="218185" y="-121793"/>
                </a:lnTo>
                <a:lnTo>
                  <a:pt x="218821" y="-116967"/>
                </a:lnTo>
                <a:lnTo>
                  <a:pt x="218821" y="-111251"/>
                </a:lnTo>
                <a:lnTo>
                  <a:pt x="216789" y="-103250"/>
                </a:lnTo>
                <a:lnTo>
                  <a:pt x="211963" y="-93472"/>
                </a:lnTo>
                <a:lnTo>
                  <a:pt x="202819" y="-78994"/>
                </a:lnTo>
                <a:lnTo>
                  <a:pt x="191007" y="-60451"/>
                </a:lnTo>
                <a:lnTo>
                  <a:pt x="177038" y="-41910"/>
                </a:lnTo>
                <a:lnTo>
                  <a:pt x="145669" y="0"/>
                </a:lnTo>
                <a:lnTo>
                  <a:pt x="135890" y="220852"/>
                </a:lnTo>
                <a:lnTo>
                  <a:pt x="128903" y="230346"/>
                </a:lnTo>
                <a:lnTo>
                  <a:pt x="117094" y="251459"/>
                </a:lnTo>
                <a:lnTo>
                  <a:pt x="108711" y="266064"/>
                </a:lnTo>
                <a:lnTo>
                  <a:pt x="101092" y="281304"/>
                </a:lnTo>
                <a:lnTo>
                  <a:pt x="94106" y="297433"/>
                </a:lnTo>
                <a:lnTo>
                  <a:pt x="87883" y="312800"/>
                </a:lnTo>
                <a:lnTo>
                  <a:pt x="86486" y="321690"/>
                </a:lnTo>
                <a:lnTo>
                  <a:pt x="86486" y="328929"/>
                </a:lnTo>
                <a:lnTo>
                  <a:pt x="87122" y="335406"/>
                </a:lnTo>
                <a:lnTo>
                  <a:pt x="90677" y="342645"/>
                </a:lnTo>
                <a:lnTo>
                  <a:pt x="94742" y="346582"/>
                </a:lnTo>
                <a:lnTo>
                  <a:pt x="100329" y="350646"/>
                </a:lnTo>
                <a:lnTo>
                  <a:pt x="108711" y="353949"/>
                </a:lnTo>
                <a:lnTo>
                  <a:pt x="117094" y="354711"/>
                </a:lnTo>
                <a:lnTo>
                  <a:pt x="124078" y="354711"/>
                </a:lnTo>
                <a:lnTo>
                  <a:pt x="131699" y="352298"/>
                </a:lnTo>
                <a:lnTo>
                  <a:pt x="140080" y="349884"/>
                </a:lnTo>
                <a:lnTo>
                  <a:pt x="147827" y="345058"/>
                </a:lnTo>
                <a:lnTo>
                  <a:pt x="156845" y="338581"/>
                </a:lnTo>
                <a:lnTo>
                  <a:pt x="165861" y="329691"/>
                </a:lnTo>
                <a:lnTo>
                  <a:pt x="175005" y="320039"/>
                </a:lnTo>
                <a:lnTo>
                  <a:pt x="184023" y="307975"/>
                </a:lnTo>
                <a:lnTo>
                  <a:pt x="191007" y="299084"/>
                </a:lnTo>
                <a:lnTo>
                  <a:pt x="197230" y="291845"/>
                </a:lnTo>
                <a:lnTo>
                  <a:pt x="204977" y="285368"/>
                </a:lnTo>
                <a:lnTo>
                  <a:pt x="211963" y="279780"/>
                </a:lnTo>
                <a:lnTo>
                  <a:pt x="219582" y="274954"/>
                </a:lnTo>
                <a:lnTo>
                  <a:pt x="227965" y="270001"/>
                </a:lnTo>
                <a:lnTo>
                  <a:pt x="243331" y="263651"/>
                </a:lnTo>
                <a:lnTo>
                  <a:pt x="257936" y="257937"/>
                </a:lnTo>
                <a:lnTo>
                  <a:pt x="273303" y="253111"/>
                </a:lnTo>
                <a:lnTo>
                  <a:pt x="285750" y="249046"/>
                </a:lnTo>
                <a:lnTo>
                  <a:pt x="296925" y="244220"/>
                </a:lnTo>
                <a:lnTo>
                  <a:pt x="302514" y="240283"/>
                </a:lnTo>
                <a:lnTo>
                  <a:pt x="310133" y="233806"/>
                </a:lnTo>
                <a:lnTo>
                  <a:pt x="325500" y="217677"/>
                </a:lnTo>
                <a:lnTo>
                  <a:pt x="333248" y="210438"/>
                </a:lnTo>
                <a:lnTo>
                  <a:pt x="340105" y="203200"/>
                </a:lnTo>
                <a:lnTo>
                  <a:pt x="347091" y="199898"/>
                </a:lnTo>
                <a:lnTo>
                  <a:pt x="349884" y="198246"/>
                </a:lnTo>
                <a:lnTo>
                  <a:pt x="352678" y="198246"/>
                </a:lnTo>
                <a:lnTo>
                  <a:pt x="361823" y="202311"/>
                </a:lnTo>
                <a:lnTo>
                  <a:pt x="372872" y="207137"/>
                </a:lnTo>
                <a:lnTo>
                  <a:pt x="384048" y="213613"/>
                </a:lnTo>
                <a:lnTo>
                  <a:pt x="389000" y="217677"/>
                </a:lnTo>
                <a:lnTo>
                  <a:pt x="393192" y="221741"/>
                </a:lnTo>
                <a:lnTo>
                  <a:pt x="397382" y="226567"/>
                </a:lnTo>
                <a:lnTo>
                  <a:pt x="399415" y="231393"/>
                </a:lnTo>
                <a:lnTo>
                  <a:pt x="402208" y="236981"/>
                </a:lnTo>
                <a:lnTo>
                  <a:pt x="402208" y="243458"/>
                </a:lnTo>
                <a:lnTo>
                  <a:pt x="400811" y="249936"/>
                </a:lnTo>
                <a:lnTo>
                  <a:pt x="398652" y="257937"/>
                </a:lnTo>
                <a:lnTo>
                  <a:pt x="394589" y="265175"/>
                </a:lnTo>
                <a:lnTo>
                  <a:pt x="389000" y="274954"/>
                </a:lnTo>
                <a:lnTo>
                  <a:pt x="371475" y="297433"/>
                </a:lnTo>
                <a:lnTo>
                  <a:pt x="349884" y="328929"/>
                </a:lnTo>
                <a:lnTo>
                  <a:pt x="326263" y="367664"/>
                </a:lnTo>
                <a:lnTo>
                  <a:pt x="301117" y="410337"/>
                </a:lnTo>
                <a:lnTo>
                  <a:pt x="275335" y="454659"/>
                </a:lnTo>
                <a:lnTo>
                  <a:pt x="250951" y="498982"/>
                </a:lnTo>
                <a:lnTo>
                  <a:pt x="229997" y="540892"/>
                </a:lnTo>
                <a:lnTo>
                  <a:pt x="220979" y="561085"/>
                </a:lnTo>
                <a:lnTo>
                  <a:pt x="213995" y="577976"/>
                </a:lnTo>
                <a:lnTo>
                  <a:pt x="211200" y="583691"/>
                </a:lnTo>
                <a:lnTo>
                  <a:pt x="209803" y="592581"/>
                </a:lnTo>
                <a:lnTo>
                  <a:pt x="204977" y="615060"/>
                </a:lnTo>
                <a:lnTo>
                  <a:pt x="200786" y="645794"/>
                </a:lnTo>
                <a:lnTo>
                  <a:pt x="196596" y="681227"/>
                </a:lnTo>
                <a:lnTo>
                  <a:pt x="192404" y="682878"/>
                </a:lnTo>
                <a:lnTo>
                  <a:pt x="188214" y="683640"/>
                </a:lnTo>
                <a:lnTo>
                  <a:pt x="184023" y="685291"/>
                </a:lnTo>
                <a:lnTo>
                  <a:pt x="179831" y="688466"/>
                </a:lnTo>
                <a:lnTo>
                  <a:pt x="177038" y="690879"/>
                </a:lnTo>
                <a:lnTo>
                  <a:pt x="173608" y="694943"/>
                </a:lnTo>
                <a:lnTo>
                  <a:pt x="167258" y="704595"/>
                </a:lnTo>
                <a:lnTo>
                  <a:pt x="161671" y="715898"/>
                </a:lnTo>
                <a:lnTo>
                  <a:pt x="158242" y="727963"/>
                </a:lnTo>
                <a:lnTo>
                  <a:pt x="155448" y="742441"/>
                </a:lnTo>
                <a:lnTo>
                  <a:pt x="154685" y="757808"/>
                </a:lnTo>
                <a:lnTo>
                  <a:pt x="154685" y="786764"/>
                </a:lnTo>
                <a:lnTo>
                  <a:pt x="150622" y="790066"/>
                </a:lnTo>
                <a:lnTo>
                  <a:pt x="147066" y="794130"/>
                </a:lnTo>
                <a:lnTo>
                  <a:pt x="144272" y="797305"/>
                </a:lnTo>
                <a:lnTo>
                  <a:pt x="140843" y="802131"/>
                </a:lnTo>
                <a:lnTo>
                  <a:pt x="138683" y="806957"/>
                </a:lnTo>
                <a:lnTo>
                  <a:pt x="137286" y="811783"/>
                </a:lnTo>
                <a:lnTo>
                  <a:pt x="136651" y="817498"/>
                </a:lnTo>
                <a:lnTo>
                  <a:pt x="135890" y="823086"/>
                </a:lnTo>
                <a:lnTo>
                  <a:pt x="135890" y="848867"/>
                </a:lnTo>
                <a:lnTo>
                  <a:pt x="136651" y="857757"/>
                </a:lnTo>
                <a:lnTo>
                  <a:pt x="138683" y="864996"/>
                </a:lnTo>
                <a:lnTo>
                  <a:pt x="141477" y="871473"/>
                </a:lnTo>
                <a:lnTo>
                  <a:pt x="146430" y="877951"/>
                </a:lnTo>
                <a:lnTo>
                  <a:pt x="151256" y="882776"/>
                </a:lnTo>
                <a:lnTo>
                  <a:pt x="156845" y="886840"/>
                </a:lnTo>
                <a:lnTo>
                  <a:pt x="163829" y="888364"/>
                </a:lnTo>
                <a:lnTo>
                  <a:pt x="170815" y="890015"/>
                </a:lnTo>
                <a:lnTo>
                  <a:pt x="701294" y="890015"/>
                </a:lnTo>
                <a:lnTo>
                  <a:pt x="708151" y="888364"/>
                </a:lnTo>
                <a:lnTo>
                  <a:pt x="715136" y="886840"/>
                </a:lnTo>
                <a:lnTo>
                  <a:pt x="720725" y="882776"/>
                </a:lnTo>
                <a:lnTo>
                  <a:pt x="725677" y="877951"/>
                </a:lnTo>
                <a:lnTo>
                  <a:pt x="730503" y="871473"/>
                </a:lnTo>
                <a:lnTo>
                  <a:pt x="734059" y="864996"/>
                </a:lnTo>
                <a:lnTo>
                  <a:pt x="735456" y="857757"/>
                </a:lnTo>
                <a:lnTo>
                  <a:pt x="736092" y="848867"/>
                </a:lnTo>
                <a:lnTo>
                  <a:pt x="736092" y="823086"/>
                </a:lnTo>
                <a:lnTo>
                  <a:pt x="735456" y="817498"/>
                </a:lnTo>
                <a:lnTo>
                  <a:pt x="734695" y="811783"/>
                </a:lnTo>
                <a:lnTo>
                  <a:pt x="733298" y="806957"/>
                </a:lnTo>
                <a:lnTo>
                  <a:pt x="731266" y="802131"/>
                </a:lnTo>
                <a:lnTo>
                  <a:pt x="728472" y="797305"/>
                </a:lnTo>
                <a:lnTo>
                  <a:pt x="724916" y="794130"/>
                </a:lnTo>
                <a:lnTo>
                  <a:pt x="721486" y="790066"/>
                </a:lnTo>
                <a:lnTo>
                  <a:pt x="717296" y="786764"/>
                </a:lnTo>
                <a:lnTo>
                  <a:pt x="717296" y="757808"/>
                </a:lnTo>
                <a:lnTo>
                  <a:pt x="716533" y="742441"/>
                </a:lnTo>
                <a:lnTo>
                  <a:pt x="714501" y="728726"/>
                </a:lnTo>
                <a:lnTo>
                  <a:pt x="710946" y="716660"/>
                </a:lnTo>
                <a:lnTo>
                  <a:pt x="706120" y="705357"/>
                </a:lnTo>
                <a:lnTo>
                  <a:pt x="700531" y="696467"/>
                </a:lnTo>
                <a:lnTo>
                  <a:pt x="692911" y="689228"/>
                </a:lnTo>
                <a:lnTo>
                  <a:pt x="689355" y="686053"/>
                </a:lnTo>
                <a:lnTo>
                  <a:pt x="685165" y="684402"/>
                </a:lnTo>
                <a:lnTo>
                  <a:pt x="680974" y="682878"/>
                </a:lnTo>
                <a:lnTo>
                  <a:pt x="677545" y="681227"/>
                </a:lnTo>
                <a:lnTo>
                  <a:pt x="680974" y="536955"/>
                </a:lnTo>
                <a:lnTo>
                  <a:pt x="682371" y="462787"/>
                </a:lnTo>
                <a:lnTo>
                  <a:pt x="683132" y="391032"/>
                </a:lnTo>
                <a:lnTo>
                  <a:pt x="682371" y="323214"/>
                </a:lnTo>
                <a:close/>
              </a:path>
            </a:pathLst>
          </a:custGeom>
          <a:solidFill>
            <a:srgbClr val="000000"/>
          </a:solidFill>
        </p:spPr>
        <p:txBody>
          <a:bodyPr wrap="square" lIns="0" tIns="0" rIns="0" bIns="0" rtlCol="0">
            <a:noAutofit/>
          </a:bodyPr>
          <a:lstStyle/>
          <a:p>
            <a:endParaRPr/>
          </a:p>
        </p:txBody>
      </p:sp>
      <p:sp>
        <p:nvSpPr>
          <p:cNvPr id="11" name="Rectangle 10"/>
          <p:cNvSpPr/>
          <p:nvPr/>
        </p:nvSpPr>
        <p:spPr>
          <a:xfrm>
            <a:off x="811861" y="233961"/>
            <a:ext cx="547464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Knight's </a:t>
            </a:r>
            <a:r>
              <a:rPr lang="en-US" sz="4000" spc="3" dirty="0" smtClean="0">
                <a:solidFill>
                  <a:srgbClr val="0070C0"/>
                </a:solidFill>
                <a:latin typeface="+mn-lt"/>
                <a:cs typeface="Arial"/>
              </a:rPr>
              <a:t>tour Problem</a:t>
            </a:r>
            <a:endParaRPr lang="en-US" sz="4000" spc="3" dirty="0">
              <a:solidFill>
                <a:srgbClr val="0070C0"/>
              </a:solidFill>
              <a:latin typeface="+mn-lt"/>
              <a:cs typeface="Arial"/>
            </a:endParaRPr>
          </a:p>
        </p:txBody>
      </p:sp>
    </p:spTree>
    <p:extLst>
      <p:ext uri="{BB962C8B-B14F-4D97-AF65-F5344CB8AC3E}">
        <p14:creationId xmlns:p14="http://schemas.microsoft.com/office/powerpoint/2010/main" val="22748846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65">
            <a:extLst>
              <a:ext uri="{FF2B5EF4-FFF2-40B4-BE49-F238E27FC236}">
                <a16:creationId xmlns:a16="http://schemas.microsoft.com/office/drawing/2014/main" xmlns="" id="{9F89F8FB-31CC-47DC-810F-19F7A9E87F7F}"/>
              </a:ext>
            </a:extLst>
          </p:cNvPr>
          <p:cNvSpPr/>
          <p:nvPr/>
        </p:nvSpPr>
        <p:spPr>
          <a:xfrm>
            <a:off x="304800" y="236641"/>
            <a:ext cx="407727" cy="227325"/>
          </a:xfrm>
          <a:custGeom>
            <a:avLst/>
            <a:gdLst/>
            <a:ahLst/>
            <a:cxnLst/>
            <a:rect l="l" t="t" r="r" b="b"/>
            <a:pathLst>
              <a:path w="736092" h="681227">
                <a:moveTo>
                  <a:pt x="2794" y="255524"/>
                </a:moveTo>
                <a:lnTo>
                  <a:pt x="4191" y="266064"/>
                </a:lnTo>
                <a:lnTo>
                  <a:pt x="6984" y="275716"/>
                </a:lnTo>
                <a:lnTo>
                  <a:pt x="9778" y="285368"/>
                </a:lnTo>
                <a:lnTo>
                  <a:pt x="12573" y="292607"/>
                </a:lnTo>
                <a:lnTo>
                  <a:pt x="16764" y="300736"/>
                </a:lnTo>
                <a:lnTo>
                  <a:pt x="20954" y="307086"/>
                </a:lnTo>
                <a:lnTo>
                  <a:pt x="25146" y="312800"/>
                </a:lnTo>
                <a:lnTo>
                  <a:pt x="29972" y="316864"/>
                </a:lnTo>
                <a:lnTo>
                  <a:pt x="34798" y="319277"/>
                </a:lnTo>
                <a:lnTo>
                  <a:pt x="39750" y="320039"/>
                </a:lnTo>
                <a:lnTo>
                  <a:pt x="45339" y="319277"/>
                </a:lnTo>
                <a:lnTo>
                  <a:pt x="51561" y="317626"/>
                </a:lnTo>
                <a:lnTo>
                  <a:pt x="58547" y="312800"/>
                </a:lnTo>
                <a:lnTo>
                  <a:pt x="64770" y="306324"/>
                </a:lnTo>
                <a:lnTo>
                  <a:pt x="90677" y="278891"/>
                </a:lnTo>
                <a:lnTo>
                  <a:pt x="106679" y="259587"/>
                </a:lnTo>
                <a:lnTo>
                  <a:pt x="119252" y="243458"/>
                </a:lnTo>
                <a:lnTo>
                  <a:pt x="128903" y="230346"/>
                </a:lnTo>
                <a:lnTo>
                  <a:pt x="129667" y="228980"/>
                </a:lnTo>
                <a:lnTo>
                  <a:pt x="135890" y="220852"/>
                </a:lnTo>
                <a:lnTo>
                  <a:pt x="145669" y="0"/>
                </a:lnTo>
                <a:lnTo>
                  <a:pt x="112268" y="44323"/>
                </a:lnTo>
                <a:lnTo>
                  <a:pt x="78104" y="90296"/>
                </a:lnTo>
                <a:lnTo>
                  <a:pt x="61975" y="112013"/>
                </a:lnTo>
                <a:lnTo>
                  <a:pt x="46735" y="133857"/>
                </a:lnTo>
                <a:lnTo>
                  <a:pt x="32766" y="154812"/>
                </a:lnTo>
                <a:lnTo>
                  <a:pt x="21590" y="174116"/>
                </a:lnTo>
                <a:lnTo>
                  <a:pt x="12573" y="191896"/>
                </a:lnTo>
                <a:lnTo>
                  <a:pt x="4825" y="208025"/>
                </a:lnTo>
                <a:lnTo>
                  <a:pt x="2794" y="216026"/>
                </a:lnTo>
                <a:lnTo>
                  <a:pt x="634" y="222503"/>
                </a:lnTo>
                <a:lnTo>
                  <a:pt x="0" y="228091"/>
                </a:lnTo>
                <a:lnTo>
                  <a:pt x="0" y="233806"/>
                </a:lnTo>
                <a:lnTo>
                  <a:pt x="2794" y="255524"/>
                </a:lnTo>
                <a:close/>
              </a:path>
              <a:path w="736092" h="681227">
                <a:moveTo>
                  <a:pt x="682371" y="323214"/>
                </a:moveTo>
                <a:lnTo>
                  <a:pt x="680339" y="263651"/>
                </a:lnTo>
                <a:lnTo>
                  <a:pt x="679576" y="236981"/>
                </a:lnTo>
                <a:lnTo>
                  <a:pt x="678179" y="212851"/>
                </a:lnTo>
                <a:lnTo>
                  <a:pt x="676148" y="191896"/>
                </a:lnTo>
                <a:lnTo>
                  <a:pt x="674116" y="174878"/>
                </a:lnTo>
                <a:lnTo>
                  <a:pt x="660146" y="79755"/>
                </a:lnTo>
                <a:lnTo>
                  <a:pt x="651764" y="33019"/>
                </a:lnTo>
                <a:lnTo>
                  <a:pt x="647573" y="11302"/>
                </a:lnTo>
                <a:lnTo>
                  <a:pt x="642747" y="-10541"/>
                </a:lnTo>
                <a:lnTo>
                  <a:pt x="637794" y="-32258"/>
                </a:lnTo>
                <a:lnTo>
                  <a:pt x="632205" y="-52450"/>
                </a:lnTo>
                <a:lnTo>
                  <a:pt x="625221" y="-70993"/>
                </a:lnTo>
                <a:lnTo>
                  <a:pt x="618235" y="-90297"/>
                </a:lnTo>
                <a:lnTo>
                  <a:pt x="609980" y="-107187"/>
                </a:lnTo>
                <a:lnTo>
                  <a:pt x="600836" y="-123317"/>
                </a:lnTo>
                <a:lnTo>
                  <a:pt x="591057" y="-138684"/>
                </a:lnTo>
                <a:lnTo>
                  <a:pt x="579247" y="-152400"/>
                </a:lnTo>
                <a:lnTo>
                  <a:pt x="552069" y="-181356"/>
                </a:lnTo>
                <a:lnTo>
                  <a:pt x="537464" y="-195961"/>
                </a:lnTo>
                <a:lnTo>
                  <a:pt x="522731" y="-208787"/>
                </a:lnTo>
                <a:lnTo>
                  <a:pt x="506095" y="-222504"/>
                </a:lnTo>
                <a:lnTo>
                  <a:pt x="487933" y="-233807"/>
                </a:lnTo>
                <a:lnTo>
                  <a:pt x="469138" y="-243459"/>
                </a:lnTo>
                <a:lnTo>
                  <a:pt x="458724" y="-248285"/>
                </a:lnTo>
                <a:lnTo>
                  <a:pt x="446785" y="-251587"/>
                </a:lnTo>
                <a:lnTo>
                  <a:pt x="437006" y="-264413"/>
                </a:lnTo>
                <a:lnTo>
                  <a:pt x="425957" y="-275717"/>
                </a:lnTo>
                <a:lnTo>
                  <a:pt x="414020" y="-287020"/>
                </a:lnTo>
                <a:lnTo>
                  <a:pt x="402208" y="-298323"/>
                </a:lnTo>
                <a:lnTo>
                  <a:pt x="389000" y="-308737"/>
                </a:lnTo>
                <a:lnTo>
                  <a:pt x="376427" y="-318516"/>
                </a:lnTo>
                <a:lnTo>
                  <a:pt x="363220" y="-328168"/>
                </a:lnTo>
                <a:lnTo>
                  <a:pt x="351281" y="-336169"/>
                </a:lnTo>
                <a:lnTo>
                  <a:pt x="338708" y="-343408"/>
                </a:lnTo>
                <a:lnTo>
                  <a:pt x="328295" y="-349885"/>
                </a:lnTo>
                <a:lnTo>
                  <a:pt x="316483" y="-354711"/>
                </a:lnTo>
                <a:lnTo>
                  <a:pt x="307340" y="-358013"/>
                </a:lnTo>
                <a:lnTo>
                  <a:pt x="298323" y="-361188"/>
                </a:lnTo>
                <a:lnTo>
                  <a:pt x="291338" y="-361188"/>
                </a:lnTo>
                <a:lnTo>
                  <a:pt x="285115" y="-360425"/>
                </a:lnTo>
                <a:lnTo>
                  <a:pt x="280924" y="-357124"/>
                </a:lnTo>
                <a:lnTo>
                  <a:pt x="279526" y="-354711"/>
                </a:lnTo>
                <a:lnTo>
                  <a:pt x="278765" y="-350647"/>
                </a:lnTo>
                <a:lnTo>
                  <a:pt x="278765" y="-346710"/>
                </a:lnTo>
                <a:lnTo>
                  <a:pt x="279526" y="-340995"/>
                </a:lnTo>
                <a:lnTo>
                  <a:pt x="280924" y="-336169"/>
                </a:lnTo>
                <a:lnTo>
                  <a:pt x="283718" y="-329692"/>
                </a:lnTo>
                <a:lnTo>
                  <a:pt x="289941" y="-316865"/>
                </a:lnTo>
                <a:lnTo>
                  <a:pt x="299084" y="-302387"/>
                </a:lnTo>
                <a:lnTo>
                  <a:pt x="308736" y="-286258"/>
                </a:lnTo>
                <a:lnTo>
                  <a:pt x="331089" y="-251587"/>
                </a:lnTo>
                <a:lnTo>
                  <a:pt x="322072" y="-247523"/>
                </a:lnTo>
                <a:lnTo>
                  <a:pt x="301117" y="-266065"/>
                </a:lnTo>
                <a:lnTo>
                  <a:pt x="279526" y="-282956"/>
                </a:lnTo>
                <a:lnTo>
                  <a:pt x="257936" y="-299085"/>
                </a:lnTo>
                <a:lnTo>
                  <a:pt x="237744" y="-312038"/>
                </a:lnTo>
                <a:lnTo>
                  <a:pt x="218821" y="-320929"/>
                </a:lnTo>
                <a:lnTo>
                  <a:pt x="209803" y="-324866"/>
                </a:lnTo>
                <a:lnTo>
                  <a:pt x="202183" y="-327279"/>
                </a:lnTo>
                <a:lnTo>
                  <a:pt x="195833" y="-328930"/>
                </a:lnTo>
                <a:lnTo>
                  <a:pt x="190246" y="-328930"/>
                </a:lnTo>
                <a:lnTo>
                  <a:pt x="184657" y="-327279"/>
                </a:lnTo>
                <a:lnTo>
                  <a:pt x="181991" y="-324866"/>
                </a:lnTo>
                <a:lnTo>
                  <a:pt x="179197" y="-320929"/>
                </a:lnTo>
                <a:lnTo>
                  <a:pt x="179197" y="-311150"/>
                </a:lnTo>
                <a:lnTo>
                  <a:pt x="181991" y="-303911"/>
                </a:lnTo>
                <a:lnTo>
                  <a:pt x="184023" y="-296672"/>
                </a:lnTo>
                <a:lnTo>
                  <a:pt x="188214" y="-288671"/>
                </a:lnTo>
                <a:lnTo>
                  <a:pt x="197993" y="-271653"/>
                </a:lnTo>
                <a:lnTo>
                  <a:pt x="223774" y="-232156"/>
                </a:lnTo>
                <a:lnTo>
                  <a:pt x="236981" y="-210438"/>
                </a:lnTo>
                <a:lnTo>
                  <a:pt x="248793" y="-187833"/>
                </a:lnTo>
                <a:lnTo>
                  <a:pt x="241173" y="-177419"/>
                </a:lnTo>
                <a:lnTo>
                  <a:pt x="233552" y="-166116"/>
                </a:lnTo>
                <a:lnTo>
                  <a:pt x="227202" y="-155575"/>
                </a:lnTo>
                <a:lnTo>
                  <a:pt x="221615" y="-144272"/>
                </a:lnTo>
                <a:lnTo>
                  <a:pt x="218821" y="-133858"/>
                </a:lnTo>
                <a:lnTo>
                  <a:pt x="218185" y="-127381"/>
                </a:lnTo>
                <a:lnTo>
                  <a:pt x="218185" y="-121793"/>
                </a:lnTo>
                <a:lnTo>
                  <a:pt x="218821" y="-116967"/>
                </a:lnTo>
                <a:lnTo>
                  <a:pt x="218821" y="-111251"/>
                </a:lnTo>
                <a:lnTo>
                  <a:pt x="216789" y="-103250"/>
                </a:lnTo>
                <a:lnTo>
                  <a:pt x="211963" y="-93472"/>
                </a:lnTo>
                <a:lnTo>
                  <a:pt x="202819" y="-78994"/>
                </a:lnTo>
                <a:lnTo>
                  <a:pt x="191007" y="-60451"/>
                </a:lnTo>
                <a:lnTo>
                  <a:pt x="177038" y="-41910"/>
                </a:lnTo>
                <a:lnTo>
                  <a:pt x="145669" y="0"/>
                </a:lnTo>
                <a:lnTo>
                  <a:pt x="135890" y="220852"/>
                </a:lnTo>
                <a:lnTo>
                  <a:pt x="128903" y="230346"/>
                </a:lnTo>
                <a:lnTo>
                  <a:pt x="117094" y="251459"/>
                </a:lnTo>
                <a:lnTo>
                  <a:pt x="108711" y="266064"/>
                </a:lnTo>
                <a:lnTo>
                  <a:pt x="101092" y="281304"/>
                </a:lnTo>
                <a:lnTo>
                  <a:pt x="94106" y="297433"/>
                </a:lnTo>
                <a:lnTo>
                  <a:pt x="87883" y="312800"/>
                </a:lnTo>
                <a:lnTo>
                  <a:pt x="86486" y="321690"/>
                </a:lnTo>
                <a:lnTo>
                  <a:pt x="86486" y="328929"/>
                </a:lnTo>
                <a:lnTo>
                  <a:pt x="87122" y="335406"/>
                </a:lnTo>
                <a:lnTo>
                  <a:pt x="90677" y="342645"/>
                </a:lnTo>
                <a:lnTo>
                  <a:pt x="94742" y="346582"/>
                </a:lnTo>
                <a:lnTo>
                  <a:pt x="100329" y="350646"/>
                </a:lnTo>
                <a:lnTo>
                  <a:pt x="108711" y="353949"/>
                </a:lnTo>
                <a:lnTo>
                  <a:pt x="117094" y="354711"/>
                </a:lnTo>
                <a:lnTo>
                  <a:pt x="124078" y="354711"/>
                </a:lnTo>
                <a:lnTo>
                  <a:pt x="131699" y="352298"/>
                </a:lnTo>
                <a:lnTo>
                  <a:pt x="140080" y="349884"/>
                </a:lnTo>
                <a:lnTo>
                  <a:pt x="147827" y="345058"/>
                </a:lnTo>
                <a:lnTo>
                  <a:pt x="156845" y="338581"/>
                </a:lnTo>
                <a:lnTo>
                  <a:pt x="165861" y="329691"/>
                </a:lnTo>
                <a:lnTo>
                  <a:pt x="175005" y="320039"/>
                </a:lnTo>
                <a:lnTo>
                  <a:pt x="184023" y="307975"/>
                </a:lnTo>
                <a:lnTo>
                  <a:pt x="191007" y="299084"/>
                </a:lnTo>
                <a:lnTo>
                  <a:pt x="197230" y="291845"/>
                </a:lnTo>
                <a:lnTo>
                  <a:pt x="204977" y="285368"/>
                </a:lnTo>
                <a:lnTo>
                  <a:pt x="211963" y="279780"/>
                </a:lnTo>
                <a:lnTo>
                  <a:pt x="219582" y="274954"/>
                </a:lnTo>
                <a:lnTo>
                  <a:pt x="227965" y="270001"/>
                </a:lnTo>
                <a:lnTo>
                  <a:pt x="243331" y="263651"/>
                </a:lnTo>
                <a:lnTo>
                  <a:pt x="257936" y="257937"/>
                </a:lnTo>
                <a:lnTo>
                  <a:pt x="273303" y="253111"/>
                </a:lnTo>
                <a:lnTo>
                  <a:pt x="285750" y="249046"/>
                </a:lnTo>
                <a:lnTo>
                  <a:pt x="296925" y="244220"/>
                </a:lnTo>
                <a:lnTo>
                  <a:pt x="302514" y="240283"/>
                </a:lnTo>
                <a:lnTo>
                  <a:pt x="310133" y="233806"/>
                </a:lnTo>
                <a:lnTo>
                  <a:pt x="325500" y="217677"/>
                </a:lnTo>
                <a:lnTo>
                  <a:pt x="333248" y="210438"/>
                </a:lnTo>
                <a:lnTo>
                  <a:pt x="340105" y="203200"/>
                </a:lnTo>
                <a:lnTo>
                  <a:pt x="347091" y="199898"/>
                </a:lnTo>
                <a:lnTo>
                  <a:pt x="349884" y="198246"/>
                </a:lnTo>
                <a:lnTo>
                  <a:pt x="352678" y="198246"/>
                </a:lnTo>
                <a:lnTo>
                  <a:pt x="361823" y="202311"/>
                </a:lnTo>
                <a:lnTo>
                  <a:pt x="372872" y="207137"/>
                </a:lnTo>
                <a:lnTo>
                  <a:pt x="384048" y="213613"/>
                </a:lnTo>
                <a:lnTo>
                  <a:pt x="389000" y="217677"/>
                </a:lnTo>
                <a:lnTo>
                  <a:pt x="393192" y="221741"/>
                </a:lnTo>
                <a:lnTo>
                  <a:pt x="397382" y="226567"/>
                </a:lnTo>
                <a:lnTo>
                  <a:pt x="399415" y="231393"/>
                </a:lnTo>
                <a:lnTo>
                  <a:pt x="402208" y="236981"/>
                </a:lnTo>
                <a:lnTo>
                  <a:pt x="402208" y="243458"/>
                </a:lnTo>
                <a:lnTo>
                  <a:pt x="400811" y="249936"/>
                </a:lnTo>
                <a:lnTo>
                  <a:pt x="398652" y="257937"/>
                </a:lnTo>
                <a:lnTo>
                  <a:pt x="394589" y="265175"/>
                </a:lnTo>
                <a:lnTo>
                  <a:pt x="389000" y="274954"/>
                </a:lnTo>
                <a:lnTo>
                  <a:pt x="371475" y="297433"/>
                </a:lnTo>
                <a:lnTo>
                  <a:pt x="349884" y="328929"/>
                </a:lnTo>
                <a:lnTo>
                  <a:pt x="326263" y="367664"/>
                </a:lnTo>
                <a:lnTo>
                  <a:pt x="301117" y="410337"/>
                </a:lnTo>
                <a:lnTo>
                  <a:pt x="275335" y="454659"/>
                </a:lnTo>
                <a:lnTo>
                  <a:pt x="250951" y="498982"/>
                </a:lnTo>
                <a:lnTo>
                  <a:pt x="229997" y="540892"/>
                </a:lnTo>
                <a:lnTo>
                  <a:pt x="220979" y="561085"/>
                </a:lnTo>
                <a:lnTo>
                  <a:pt x="213995" y="577976"/>
                </a:lnTo>
                <a:lnTo>
                  <a:pt x="211200" y="583691"/>
                </a:lnTo>
                <a:lnTo>
                  <a:pt x="209803" y="592581"/>
                </a:lnTo>
                <a:lnTo>
                  <a:pt x="204977" y="615060"/>
                </a:lnTo>
                <a:lnTo>
                  <a:pt x="200786" y="645794"/>
                </a:lnTo>
                <a:lnTo>
                  <a:pt x="196596" y="681227"/>
                </a:lnTo>
                <a:lnTo>
                  <a:pt x="192404" y="682878"/>
                </a:lnTo>
                <a:lnTo>
                  <a:pt x="188214" y="683640"/>
                </a:lnTo>
                <a:lnTo>
                  <a:pt x="184023" y="685291"/>
                </a:lnTo>
                <a:lnTo>
                  <a:pt x="179831" y="688466"/>
                </a:lnTo>
                <a:lnTo>
                  <a:pt x="177038" y="690879"/>
                </a:lnTo>
                <a:lnTo>
                  <a:pt x="173608" y="694943"/>
                </a:lnTo>
                <a:lnTo>
                  <a:pt x="167258" y="704595"/>
                </a:lnTo>
                <a:lnTo>
                  <a:pt x="161671" y="715898"/>
                </a:lnTo>
                <a:lnTo>
                  <a:pt x="158242" y="727963"/>
                </a:lnTo>
                <a:lnTo>
                  <a:pt x="155448" y="742441"/>
                </a:lnTo>
                <a:lnTo>
                  <a:pt x="154685" y="757808"/>
                </a:lnTo>
                <a:lnTo>
                  <a:pt x="154685" y="786764"/>
                </a:lnTo>
                <a:lnTo>
                  <a:pt x="150622" y="790066"/>
                </a:lnTo>
                <a:lnTo>
                  <a:pt x="147066" y="794130"/>
                </a:lnTo>
                <a:lnTo>
                  <a:pt x="144272" y="797305"/>
                </a:lnTo>
                <a:lnTo>
                  <a:pt x="140843" y="802131"/>
                </a:lnTo>
                <a:lnTo>
                  <a:pt x="138683" y="806957"/>
                </a:lnTo>
                <a:lnTo>
                  <a:pt x="137286" y="811783"/>
                </a:lnTo>
                <a:lnTo>
                  <a:pt x="136651" y="817498"/>
                </a:lnTo>
                <a:lnTo>
                  <a:pt x="135890" y="823086"/>
                </a:lnTo>
                <a:lnTo>
                  <a:pt x="135890" y="848867"/>
                </a:lnTo>
                <a:lnTo>
                  <a:pt x="136651" y="857757"/>
                </a:lnTo>
                <a:lnTo>
                  <a:pt x="138683" y="864996"/>
                </a:lnTo>
                <a:lnTo>
                  <a:pt x="141477" y="871473"/>
                </a:lnTo>
                <a:lnTo>
                  <a:pt x="146430" y="877951"/>
                </a:lnTo>
                <a:lnTo>
                  <a:pt x="151256" y="882776"/>
                </a:lnTo>
                <a:lnTo>
                  <a:pt x="156845" y="886840"/>
                </a:lnTo>
                <a:lnTo>
                  <a:pt x="163829" y="888364"/>
                </a:lnTo>
                <a:lnTo>
                  <a:pt x="170815" y="890015"/>
                </a:lnTo>
                <a:lnTo>
                  <a:pt x="701294" y="890015"/>
                </a:lnTo>
                <a:lnTo>
                  <a:pt x="708151" y="888364"/>
                </a:lnTo>
                <a:lnTo>
                  <a:pt x="715136" y="886840"/>
                </a:lnTo>
                <a:lnTo>
                  <a:pt x="720725" y="882776"/>
                </a:lnTo>
                <a:lnTo>
                  <a:pt x="725677" y="877951"/>
                </a:lnTo>
                <a:lnTo>
                  <a:pt x="730503" y="871473"/>
                </a:lnTo>
                <a:lnTo>
                  <a:pt x="734059" y="864996"/>
                </a:lnTo>
                <a:lnTo>
                  <a:pt x="735456" y="857757"/>
                </a:lnTo>
                <a:lnTo>
                  <a:pt x="736092" y="848867"/>
                </a:lnTo>
                <a:lnTo>
                  <a:pt x="736092" y="823086"/>
                </a:lnTo>
                <a:lnTo>
                  <a:pt x="735456" y="817498"/>
                </a:lnTo>
                <a:lnTo>
                  <a:pt x="734695" y="811783"/>
                </a:lnTo>
                <a:lnTo>
                  <a:pt x="733298" y="806957"/>
                </a:lnTo>
                <a:lnTo>
                  <a:pt x="731266" y="802131"/>
                </a:lnTo>
                <a:lnTo>
                  <a:pt x="728472" y="797305"/>
                </a:lnTo>
                <a:lnTo>
                  <a:pt x="724916" y="794130"/>
                </a:lnTo>
                <a:lnTo>
                  <a:pt x="721486" y="790066"/>
                </a:lnTo>
                <a:lnTo>
                  <a:pt x="717296" y="786764"/>
                </a:lnTo>
                <a:lnTo>
                  <a:pt x="717296" y="757808"/>
                </a:lnTo>
                <a:lnTo>
                  <a:pt x="716533" y="742441"/>
                </a:lnTo>
                <a:lnTo>
                  <a:pt x="714501" y="728726"/>
                </a:lnTo>
                <a:lnTo>
                  <a:pt x="710946" y="716660"/>
                </a:lnTo>
                <a:lnTo>
                  <a:pt x="706120" y="705357"/>
                </a:lnTo>
                <a:lnTo>
                  <a:pt x="700531" y="696467"/>
                </a:lnTo>
                <a:lnTo>
                  <a:pt x="692911" y="689228"/>
                </a:lnTo>
                <a:lnTo>
                  <a:pt x="689355" y="686053"/>
                </a:lnTo>
                <a:lnTo>
                  <a:pt x="685165" y="684402"/>
                </a:lnTo>
                <a:lnTo>
                  <a:pt x="680974" y="682878"/>
                </a:lnTo>
                <a:lnTo>
                  <a:pt x="677545" y="681227"/>
                </a:lnTo>
                <a:lnTo>
                  <a:pt x="680974" y="536955"/>
                </a:lnTo>
                <a:lnTo>
                  <a:pt x="682371" y="462787"/>
                </a:lnTo>
                <a:lnTo>
                  <a:pt x="683132" y="391032"/>
                </a:lnTo>
                <a:lnTo>
                  <a:pt x="682371" y="323214"/>
                </a:lnTo>
                <a:close/>
              </a:path>
            </a:pathLst>
          </a:custGeom>
          <a:solidFill>
            <a:srgbClr val="000000"/>
          </a:solidFill>
        </p:spPr>
        <p:txBody>
          <a:bodyPr wrap="square" lIns="0" tIns="0" rIns="0" bIns="0" rtlCol="0">
            <a:noAutofit/>
          </a:bodyPr>
          <a:lstStyle/>
          <a:p>
            <a:endParaRPr/>
          </a:p>
        </p:txBody>
      </p:sp>
      <p:sp>
        <p:nvSpPr>
          <p:cNvPr id="11" name="Rectangle 10"/>
          <p:cNvSpPr/>
          <p:nvPr/>
        </p:nvSpPr>
        <p:spPr>
          <a:xfrm>
            <a:off x="811861" y="233961"/>
            <a:ext cx="7705443" cy="412934"/>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Knight's </a:t>
            </a:r>
            <a:r>
              <a:rPr lang="en-US" sz="4000" spc="3" dirty="0" smtClean="0">
                <a:solidFill>
                  <a:srgbClr val="0070C0"/>
                </a:solidFill>
                <a:latin typeface="+mn-lt"/>
                <a:cs typeface="Arial"/>
              </a:rPr>
              <a:t>tour </a:t>
            </a:r>
            <a:r>
              <a:rPr lang="en-US" sz="4000" spc="3" dirty="0" smtClean="0">
                <a:solidFill>
                  <a:srgbClr val="0070C0"/>
                </a:solidFill>
                <a:latin typeface="+mn-lt"/>
                <a:cs typeface="Arial"/>
              </a:rPr>
              <a:t>Problem </a:t>
            </a:r>
            <a:r>
              <a:rPr lang="en-US" sz="3200" spc="3" dirty="0" smtClean="0">
                <a:solidFill>
                  <a:srgbClr val="0070C0"/>
                </a:solidFill>
                <a:latin typeface="+mn-lt"/>
                <a:cs typeface="Arial"/>
              </a:rPr>
              <a:t>Algorithm</a:t>
            </a:r>
            <a:r>
              <a:rPr lang="en-US" sz="4000" spc="3" dirty="0" smtClean="0">
                <a:solidFill>
                  <a:srgbClr val="0070C0"/>
                </a:solidFill>
                <a:latin typeface="+mn-lt"/>
                <a:cs typeface="Arial"/>
              </a:rPr>
              <a:t>:</a:t>
            </a:r>
            <a:endParaRPr lang="en-US" sz="4000" spc="3" dirty="0">
              <a:solidFill>
                <a:srgbClr val="0070C0"/>
              </a:solidFill>
              <a:latin typeface="+mn-lt"/>
              <a:cs typeface="Arial"/>
            </a:endParaRPr>
          </a:p>
        </p:txBody>
      </p:sp>
      <p:sp>
        <p:nvSpPr>
          <p:cNvPr id="2" name="Rectangle 1"/>
          <p:cNvSpPr/>
          <p:nvPr/>
        </p:nvSpPr>
        <p:spPr>
          <a:xfrm>
            <a:off x="152400" y="677287"/>
            <a:ext cx="8811491" cy="6186309"/>
          </a:xfrm>
          <a:prstGeom prst="rect">
            <a:avLst/>
          </a:prstGeom>
        </p:spPr>
        <p:txBody>
          <a:bodyPr wrap="square">
            <a:spAutoFit/>
          </a:bodyPr>
          <a:lstStyle/>
          <a:p>
            <a:r>
              <a:rPr lang="en-US" b="1" dirty="0" err="1">
                <a:solidFill>
                  <a:srgbClr val="000000"/>
                </a:solidFill>
                <a:latin typeface="+mn-lt"/>
              </a:rPr>
              <a:t>isValid</a:t>
            </a:r>
            <a:r>
              <a:rPr lang="en-US" b="1" dirty="0">
                <a:solidFill>
                  <a:srgbClr val="000000"/>
                </a:solidFill>
                <a:latin typeface="+mn-lt"/>
              </a:rPr>
              <a:t>(x, y, solution</a:t>
            </a:r>
            <a:r>
              <a:rPr lang="en-US" b="1" dirty="0" smtClean="0">
                <a:solidFill>
                  <a:srgbClr val="000000"/>
                </a:solidFill>
                <a:latin typeface="+mn-lt"/>
              </a:rPr>
              <a:t>)</a:t>
            </a:r>
          </a:p>
          <a:p>
            <a:r>
              <a:rPr lang="en-US" dirty="0">
                <a:latin typeface="+mn-lt"/>
              </a:rPr>
              <a:t>Begin</a:t>
            </a:r>
          </a:p>
          <a:p>
            <a:r>
              <a:rPr lang="en-US" dirty="0">
                <a:latin typeface="+mn-lt"/>
              </a:rPr>
              <a:t>   if 0 ≤ x ≤ Board Size and 0 ≤ y ≤ Board Size, and (x, y) is empty, then</a:t>
            </a:r>
          </a:p>
          <a:p>
            <a:r>
              <a:rPr lang="en-US" dirty="0">
                <a:latin typeface="+mn-lt"/>
              </a:rPr>
              <a:t>      return true</a:t>
            </a:r>
          </a:p>
          <a:p>
            <a:r>
              <a:rPr lang="en-US" dirty="0" smtClean="0">
                <a:latin typeface="+mn-lt"/>
              </a:rPr>
              <a:t>End</a:t>
            </a:r>
          </a:p>
          <a:p>
            <a:endParaRPr lang="en-US" dirty="0">
              <a:latin typeface="+mn-lt"/>
            </a:endParaRPr>
          </a:p>
          <a:p>
            <a:r>
              <a:rPr lang="en-US" b="1" dirty="0" err="1"/>
              <a:t>knightTour</a:t>
            </a:r>
            <a:r>
              <a:rPr lang="en-US" b="1" dirty="0"/>
              <a:t>(x, y, move, sol, </a:t>
            </a:r>
            <a:r>
              <a:rPr lang="en-US" b="1" dirty="0" err="1"/>
              <a:t>xMove</a:t>
            </a:r>
            <a:r>
              <a:rPr lang="en-US" b="1" dirty="0"/>
              <a:t>, </a:t>
            </a:r>
            <a:r>
              <a:rPr lang="en-US" b="1" dirty="0" err="1"/>
              <a:t>yMove</a:t>
            </a:r>
            <a:r>
              <a:rPr lang="en-US" b="1" dirty="0" smtClean="0"/>
              <a:t>)</a:t>
            </a:r>
          </a:p>
          <a:p>
            <a:r>
              <a:rPr lang="en-US" dirty="0">
                <a:latin typeface="+mn-lt"/>
              </a:rPr>
              <a:t>Begin</a:t>
            </a:r>
          </a:p>
          <a:p>
            <a:r>
              <a:rPr lang="en-US" dirty="0">
                <a:latin typeface="+mn-lt"/>
              </a:rPr>
              <a:t>   if move = Board Size * Board Size, then </a:t>
            </a:r>
            <a:r>
              <a:rPr lang="en-US" dirty="0" smtClean="0">
                <a:latin typeface="+mn-lt"/>
              </a:rPr>
              <a:t>      //</a:t>
            </a:r>
            <a:r>
              <a:rPr lang="en-US" dirty="0">
                <a:latin typeface="+mn-lt"/>
              </a:rPr>
              <a:t>when all squares are visited</a:t>
            </a:r>
          </a:p>
          <a:p>
            <a:r>
              <a:rPr lang="en-US" dirty="0">
                <a:latin typeface="+mn-lt"/>
              </a:rPr>
              <a:t>      return true</a:t>
            </a:r>
          </a:p>
          <a:p>
            <a:r>
              <a:rPr lang="en-US" dirty="0">
                <a:latin typeface="+mn-lt"/>
              </a:rPr>
              <a:t>   for k := 0 to number of possible </a:t>
            </a:r>
            <a:r>
              <a:rPr lang="en-US" dirty="0" err="1">
                <a:latin typeface="+mn-lt"/>
              </a:rPr>
              <a:t>xMovement</a:t>
            </a:r>
            <a:r>
              <a:rPr lang="en-US" dirty="0">
                <a:latin typeface="+mn-lt"/>
              </a:rPr>
              <a:t> or </a:t>
            </a:r>
            <a:r>
              <a:rPr lang="en-US" dirty="0" err="1">
                <a:latin typeface="+mn-lt"/>
              </a:rPr>
              <a:t>yMovement</a:t>
            </a:r>
            <a:r>
              <a:rPr lang="en-US" dirty="0">
                <a:latin typeface="+mn-lt"/>
              </a:rPr>
              <a:t>, do</a:t>
            </a:r>
          </a:p>
          <a:p>
            <a:r>
              <a:rPr lang="en-US" dirty="0">
                <a:latin typeface="+mn-lt"/>
              </a:rPr>
              <a:t>      </a:t>
            </a:r>
            <a:r>
              <a:rPr lang="en-US" dirty="0" err="1">
                <a:latin typeface="+mn-lt"/>
              </a:rPr>
              <a:t>xNext</a:t>
            </a:r>
            <a:r>
              <a:rPr lang="en-US" dirty="0">
                <a:latin typeface="+mn-lt"/>
              </a:rPr>
              <a:t> := x + </a:t>
            </a:r>
            <a:r>
              <a:rPr lang="en-US" dirty="0" err="1">
                <a:solidFill>
                  <a:schemeClr val="accent3">
                    <a:lumMod val="75000"/>
                  </a:schemeClr>
                </a:solidFill>
                <a:latin typeface="+mn-lt"/>
              </a:rPr>
              <a:t>xMove</a:t>
            </a:r>
            <a:r>
              <a:rPr lang="en-US" dirty="0">
                <a:solidFill>
                  <a:schemeClr val="accent3">
                    <a:lumMod val="75000"/>
                  </a:schemeClr>
                </a:solidFill>
                <a:latin typeface="+mn-lt"/>
              </a:rPr>
              <a:t>[k]</a:t>
            </a:r>
          </a:p>
          <a:p>
            <a:r>
              <a:rPr lang="en-US" dirty="0">
                <a:latin typeface="+mn-lt"/>
              </a:rPr>
              <a:t>      </a:t>
            </a:r>
            <a:r>
              <a:rPr lang="en-US" dirty="0" err="1">
                <a:latin typeface="+mn-lt"/>
              </a:rPr>
              <a:t>yNext</a:t>
            </a:r>
            <a:r>
              <a:rPr lang="en-US" dirty="0">
                <a:latin typeface="+mn-lt"/>
              </a:rPr>
              <a:t> := y + </a:t>
            </a:r>
            <a:r>
              <a:rPr lang="en-US" dirty="0" err="1">
                <a:solidFill>
                  <a:schemeClr val="accent3">
                    <a:lumMod val="75000"/>
                  </a:schemeClr>
                </a:solidFill>
                <a:latin typeface="+mn-lt"/>
              </a:rPr>
              <a:t>yMove</a:t>
            </a:r>
            <a:r>
              <a:rPr lang="en-US" dirty="0">
                <a:solidFill>
                  <a:schemeClr val="accent3">
                    <a:lumMod val="75000"/>
                  </a:schemeClr>
                </a:solidFill>
                <a:latin typeface="+mn-lt"/>
              </a:rPr>
              <a:t>[k]</a:t>
            </a:r>
          </a:p>
          <a:p>
            <a:r>
              <a:rPr lang="en-US" dirty="0">
                <a:latin typeface="+mn-lt"/>
              </a:rPr>
              <a:t>      if </a:t>
            </a:r>
            <a:r>
              <a:rPr lang="en-US" b="1" dirty="0" err="1">
                <a:latin typeface="+mn-lt"/>
              </a:rPr>
              <a:t>isValid</a:t>
            </a:r>
            <a:r>
              <a:rPr lang="en-US" dirty="0">
                <a:latin typeface="+mn-lt"/>
              </a:rPr>
              <a:t>(</a:t>
            </a:r>
            <a:r>
              <a:rPr lang="en-US" dirty="0" err="1">
                <a:latin typeface="+mn-lt"/>
              </a:rPr>
              <a:t>xNext</a:t>
            </a:r>
            <a:r>
              <a:rPr lang="en-US" dirty="0">
                <a:latin typeface="+mn-lt"/>
              </a:rPr>
              <a:t>, </a:t>
            </a:r>
            <a:r>
              <a:rPr lang="en-US" dirty="0" err="1">
                <a:latin typeface="+mn-lt"/>
              </a:rPr>
              <a:t>yNext</a:t>
            </a:r>
            <a:r>
              <a:rPr lang="en-US" dirty="0">
                <a:latin typeface="+mn-lt"/>
              </a:rPr>
              <a:t>, sol) is true, then</a:t>
            </a:r>
          </a:p>
          <a:p>
            <a:r>
              <a:rPr lang="en-US" dirty="0">
                <a:latin typeface="+mn-lt"/>
              </a:rPr>
              <a:t>         sol[</a:t>
            </a:r>
            <a:r>
              <a:rPr lang="en-US" dirty="0" err="1">
                <a:latin typeface="+mn-lt"/>
              </a:rPr>
              <a:t>xNext</a:t>
            </a:r>
            <a:r>
              <a:rPr lang="en-US" dirty="0">
                <a:latin typeface="+mn-lt"/>
              </a:rPr>
              <a:t>, </a:t>
            </a:r>
            <a:r>
              <a:rPr lang="en-US" dirty="0" err="1">
                <a:latin typeface="+mn-lt"/>
              </a:rPr>
              <a:t>yMext</a:t>
            </a:r>
            <a:r>
              <a:rPr lang="en-US" dirty="0">
                <a:latin typeface="+mn-lt"/>
              </a:rPr>
              <a:t>] := move</a:t>
            </a:r>
          </a:p>
          <a:p>
            <a:r>
              <a:rPr lang="en-US" dirty="0">
                <a:latin typeface="+mn-lt"/>
              </a:rPr>
              <a:t>         if </a:t>
            </a:r>
            <a:r>
              <a:rPr lang="en-US" dirty="0" err="1">
                <a:latin typeface="+mn-lt"/>
              </a:rPr>
              <a:t>knightTour</a:t>
            </a:r>
            <a:r>
              <a:rPr lang="en-US" dirty="0">
                <a:latin typeface="+mn-lt"/>
              </a:rPr>
              <a:t>(</a:t>
            </a:r>
            <a:r>
              <a:rPr lang="en-US" dirty="0" err="1">
                <a:latin typeface="+mn-lt"/>
              </a:rPr>
              <a:t>xNext</a:t>
            </a:r>
            <a:r>
              <a:rPr lang="en-US" dirty="0">
                <a:latin typeface="+mn-lt"/>
              </a:rPr>
              <a:t>, </a:t>
            </a:r>
            <a:r>
              <a:rPr lang="en-US" dirty="0" err="1">
                <a:latin typeface="+mn-lt"/>
              </a:rPr>
              <a:t>yNext</a:t>
            </a:r>
            <a:r>
              <a:rPr lang="en-US" dirty="0">
                <a:latin typeface="+mn-lt"/>
              </a:rPr>
              <a:t>, move+1, sol, </a:t>
            </a:r>
            <a:r>
              <a:rPr lang="en-US" dirty="0" err="1">
                <a:latin typeface="+mn-lt"/>
              </a:rPr>
              <a:t>xMove</a:t>
            </a:r>
            <a:r>
              <a:rPr lang="en-US" dirty="0">
                <a:latin typeface="+mn-lt"/>
              </a:rPr>
              <a:t>, </a:t>
            </a:r>
            <a:r>
              <a:rPr lang="en-US" dirty="0" err="1">
                <a:latin typeface="+mn-lt"/>
              </a:rPr>
              <a:t>yMove</a:t>
            </a:r>
            <a:r>
              <a:rPr lang="en-US" dirty="0">
                <a:latin typeface="+mn-lt"/>
              </a:rPr>
              <a:t>), then</a:t>
            </a:r>
          </a:p>
          <a:p>
            <a:r>
              <a:rPr lang="en-US" dirty="0">
                <a:latin typeface="+mn-lt"/>
              </a:rPr>
              <a:t>            return true</a:t>
            </a:r>
          </a:p>
          <a:p>
            <a:r>
              <a:rPr lang="en-US" dirty="0">
                <a:latin typeface="+mn-lt"/>
              </a:rPr>
              <a:t>         else</a:t>
            </a:r>
          </a:p>
          <a:p>
            <a:r>
              <a:rPr lang="en-US" dirty="0">
                <a:latin typeface="+mn-lt"/>
              </a:rPr>
              <a:t>            remove move from the sol[</a:t>
            </a:r>
            <a:r>
              <a:rPr lang="en-US" dirty="0" err="1">
                <a:latin typeface="+mn-lt"/>
              </a:rPr>
              <a:t>xNext</a:t>
            </a:r>
            <a:r>
              <a:rPr lang="en-US" dirty="0">
                <a:latin typeface="+mn-lt"/>
              </a:rPr>
              <a:t>, </a:t>
            </a:r>
            <a:r>
              <a:rPr lang="en-US" dirty="0" err="1">
                <a:latin typeface="+mn-lt"/>
              </a:rPr>
              <a:t>yNext</a:t>
            </a:r>
            <a:r>
              <a:rPr lang="en-US" dirty="0">
                <a:latin typeface="+mn-lt"/>
              </a:rPr>
              <a:t>] to backtrack</a:t>
            </a:r>
          </a:p>
          <a:p>
            <a:r>
              <a:rPr lang="en-US" dirty="0">
                <a:latin typeface="+mn-lt"/>
              </a:rPr>
              <a:t>   done</a:t>
            </a:r>
          </a:p>
          <a:p>
            <a:r>
              <a:rPr lang="en-US" dirty="0">
                <a:latin typeface="+mn-lt"/>
              </a:rPr>
              <a:t>   return false</a:t>
            </a:r>
          </a:p>
          <a:p>
            <a:r>
              <a:rPr lang="en-US" dirty="0">
                <a:latin typeface="+mn-lt"/>
              </a:rPr>
              <a:t>End</a:t>
            </a:r>
          </a:p>
        </p:txBody>
      </p:sp>
    </p:spTree>
    <p:extLst>
      <p:ext uri="{BB962C8B-B14F-4D97-AF65-F5344CB8AC3E}">
        <p14:creationId xmlns:p14="http://schemas.microsoft.com/office/powerpoint/2010/main" val="25427188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65">
            <a:extLst>
              <a:ext uri="{FF2B5EF4-FFF2-40B4-BE49-F238E27FC236}">
                <a16:creationId xmlns:a16="http://schemas.microsoft.com/office/drawing/2014/main" xmlns="" id="{9F89F8FB-31CC-47DC-810F-19F7A9E87F7F}"/>
              </a:ext>
            </a:extLst>
          </p:cNvPr>
          <p:cNvSpPr/>
          <p:nvPr/>
        </p:nvSpPr>
        <p:spPr>
          <a:xfrm>
            <a:off x="304800" y="236641"/>
            <a:ext cx="407727" cy="227325"/>
          </a:xfrm>
          <a:custGeom>
            <a:avLst/>
            <a:gdLst/>
            <a:ahLst/>
            <a:cxnLst/>
            <a:rect l="l" t="t" r="r" b="b"/>
            <a:pathLst>
              <a:path w="736092" h="681227">
                <a:moveTo>
                  <a:pt x="2794" y="255524"/>
                </a:moveTo>
                <a:lnTo>
                  <a:pt x="4191" y="266064"/>
                </a:lnTo>
                <a:lnTo>
                  <a:pt x="6984" y="275716"/>
                </a:lnTo>
                <a:lnTo>
                  <a:pt x="9778" y="285368"/>
                </a:lnTo>
                <a:lnTo>
                  <a:pt x="12573" y="292607"/>
                </a:lnTo>
                <a:lnTo>
                  <a:pt x="16764" y="300736"/>
                </a:lnTo>
                <a:lnTo>
                  <a:pt x="20954" y="307086"/>
                </a:lnTo>
                <a:lnTo>
                  <a:pt x="25146" y="312800"/>
                </a:lnTo>
                <a:lnTo>
                  <a:pt x="29972" y="316864"/>
                </a:lnTo>
                <a:lnTo>
                  <a:pt x="34798" y="319277"/>
                </a:lnTo>
                <a:lnTo>
                  <a:pt x="39750" y="320039"/>
                </a:lnTo>
                <a:lnTo>
                  <a:pt x="45339" y="319277"/>
                </a:lnTo>
                <a:lnTo>
                  <a:pt x="51561" y="317626"/>
                </a:lnTo>
                <a:lnTo>
                  <a:pt x="58547" y="312800"/>
                </a:lnTo>
                <a:lnTo>
                  <a:pt x="64770" y="306324"/>
                </a:lnTo>
                <a:lnTo>
                  <a:pt x="90677" y="278891"/>
                </a:lnTo>
                <a:lnTo>
                  <a:pt x="106679" y="259587"/>
                </a:lnTo>
                <a:lnTo>
                  <a:pt x="119252" y="243458"/>
                </a:lnTo>
                <a:lnTo>
                  <a:pt x="128903" y="230346"/>
                </a:lnTo>
                <a:lnTo>
                  <a:pt x="129667" y="228980"/>
                </a:lnTo>
                <a:lnTo>
                  <a:pt x="135890" y="220852"/>
                </a:lnTo>
                <a:lnTo>
                  <a:pt x="145669" y="0"/>
                </a:lnTo>
                <a:lnTo>
                  <a:pt x="112268" y="44323"/>
                </a:lnTo>
                <a:lnTo>
                  <a:pt x="78104" y="90296"/>
                </a:lnTo>
                <a:lnTo>
                  <a:pt x="61975" y="112013"/>
                </a:lnTo>
                <a:lnTo>
                  <a:pt x="46735" y="133857"/>
                </a:lnTo>
                <a:lnTo>
                  <a:pt x="32766" y="154812"/>
                </a:lnTo>
                <a:lnTo>
                  <a:pt x="21590" y="174116"/>
                </a:lnTo>
                <a:lnTo>
                  <a:pt x="12573" y="191896"/>
                </a:lnTo>
                <a:lnTo>
                  <a:pt x="4825" y="208025"/>
                </a:lnTo>
                <a:lnTo>
                  <a:pt x="2794" y="216026"/>
                </a:lnTo>
                <a:lnTo>
                  <a:pt x="634" y="222503"/>
                </a:lnTo>
                <a:lnTo>
                  <a:pt x="0" y="228091"/>
                </a:lnTo>
                <a:lnTo>
                  <a:pt x="0" y="233806"/>
                </a:lnTo>
                <a:lnTo>
                  <a:pt x="2794" y="255524"/>
                </a:lnTo>
                <a:close/>
              </a:path>
              <a:path w="736092" h="681227">
                <a:moveTo>
                  <a:pt x="682371" y="323214"/>
                </a:moveTo>
                <a:lnTo>
                  <a:pt x="680339" y="263651"/>
                </a:lnTo>
                <a:lnTo>
                  <a:pt x="679576" y="236981"/>
                </a:lnTo>
                <a:lnTo>
                  <a:pt x="678179" y="212851"/>
                </a:lnTo>
                <a:lnTo>
                  <a:pt x="676148" y="191896"/>
                </a:lnTo>
                <a:lnTo>
                  <a:pt x="674116" y="174878"/>
                </a:lnTo>
                <a:lnTo>
                  <a:pt x="660146" y="79755"/>
                </a:lnTo>
                <a:lnTo>
                  <a:pt x="651764" y="33019"/>
                </a:lnTo>
                <a:lnTo>
                  <a:pt x="647573" y="11302"/>
                </a:lnTo>
                <a:lnTo>
                  <a:pt x="642747" y="-10541"/>
                </a:lnTo>
                <a:lnTo>
                  <a:pt x="637794" y="-32258"/>
                </a:lnTo>
                <a:lnTo>
                  <a:pt x="632205" y="-52450"/>
                </a:lnTo>
                <a:lnTo>
                  <a:pt x="625221" y="-70993"/>
                </a:lnTo>
                <a:lnTo>
                  <a:pt x="618235" y="-90297"/>
                </a:lnTo>
                <a:lnTo>
                  <a:pt x="609980" y="-107187"/>
                </a:lnTo>
                <a:lnTo>
                  <a:pt x="600836" y="-123317"/>
                </a:lnTo>
                <a:lnTo>
                  <a:pt x="591057" y="-138684"/>
                </a:lnTo>
                <a:lnTo>
                  <a:pt x="579247" y="-152400"/>
                </a:lnTo>
                <a:lnTo>
                  <a:pt x="552069" y="-181356"/>
                </a:lnTo>
                <a:lnTo>
                  <a:pt x="537464" y="-195961"/>
                </a:lnTo>
                <a:lnTo>
                  <a:pt x="522731" y="-208787"/>
                </a:lnTo>
                <a:lnTo>
                  <a:pt x="506095" y="-222504"/>
                </a:lnTo>
                <a:lnTo>
                  <a:pt x="487933" y="-233807"/>
                </a:lnTo>
                <a:lnTo>
                  <a:pt x="469138" y="-243459"/>
                </a:lnTo>
                <a:lnTo>
                  <a:pt x="458724" y="-248285"/>
                </a:lnTo>
                <a:lnTo>
                  <a:pt x="446785" y="-251587"/>
                </a:lnTo>
                <a:lnTo>
                  <a:pt x="437006" y="-264413"/>
                </a:lnTo>
                <a:lnTo>
                  <a:pt x="425957" y="-275717"/>
                </a:lnTo>
                <a:lnTo>
                  <a:pt x="414020" y="-287020"/>
                </a:lnTo>
                <a:lnTo>
                  <a:pt x="402208" y="-298323"/>
                </a:lnTo>
                <a:lnTo>
                  <a:pt x="389000" y="-308737"/>
                </a:lnTo>
                <a:lnTo>
                  <a:pt x="376427" y="-318516"/>
                </a:lnTo>
                <a:lnTo>
                  <a:pt x="363220" y="-328168"/>
                </a:lnTo>
                <a:lnTo>
                  <a:pt x="351281" y="-336169"/>
                </a:lnTo>
                <a:lnTo>
                  <a:pt x="338708" y="-343408"/>
                </a:lnTo>
                <a:lnTo>
                  <a:pt x="328295" y="-349885"/>
                </a:lnTo>
                <a:lnTo>
                  <a:pt x="316483" y="-354711"/>
                </a:lnTo>
                <a:lnTo>
                  <a:pt x="307340" y="-358013"/>
                </a:lnTo>
                <a:lnTo>
                  <a:pt x="298323" y="-361188"/>
                </a:lnTo>
                <a:lnTo>
                  <a:pt x="291338" y="-361188"/>
                </a:lnTo>
                <a:lnTo>
                  <a:pt x="285115" y="-360425"/>
                </a:lnTo>
                <a:lnTo>
                  <a:pt x="280924" y="-357124"/>
                </a:lnTo>
                <a:lnTo>
                  <a:pt x="279526" y="-354711"/>
                </a:lnTo>
                <a:lnTo>
                  <a:pt x="278765" y="-350647"/>
                </a:lnTo>
                <a:lnTo>
                  <a:pt x="278765" y="-346710"/>
                </a:lnTo>
                <a:lnTo>
                  <a:pt x="279526" y="-340995"/>
                </a:lnTo>
                <a:lnTo>
                  <a:pt x="280924" y="-336169"/>
                </a:lnTo>
                <a:lnTo>
                  <a:pt x="283718" y="-329692"/>
                </a:lnTo>
                <a:lnTo>
                  <a:pt x="289941" y="-316865"/>
                </a:lnTo>
                <a:lnTo>
                  <a:pt x="299084" y="-302387"/>
                </a:lnTo>
                <a:lnTo>
                  <a:pt x="308736" y="-286258"/>
                </a:lnTo>
                <a:lnTo>
                  <a:pt x="331089" y="-251587"/>
                </a:lnTo>
                <a:lnTo>
                  <a:pt x="322072" y="-247523"/>
                </a:lnTo>
                <a:lnTo>
                  <a:pt x="301117" y="-266065"/>
                </a:lnTo>
                <a:lnTo>
                  <a:pt x="279526" y="-282956"/>
                </a:lnTo>
                <a:lnTo>
                  <a:pt x="257936" y="-299085"/>
                </a:lnTo>
                <a:lnTo>
                  <a:pt x="237744" y="-312038"/>
                </a:lnTo>
                <a:lnTo>
                  <a:pt x="218821" y="-320929"/>
                </a:lnTo>
                <a:lnTo>
                  <a:pt x="209803" y="-324866"/>
                </a:lnTo>
                <a:lnTo>
                  <a:pt x="202183" y="-327279"/>
                </a:lnTo>
                <a:lnTo>
                  <a:pt x="195833" y="-328930"/>
                </a:lnTo>
                <a:lnTo>
                  <a:pt x="190246" y="-328930"/>
                </a:lnTo>
                <a:lnTo>
                  <a:pt x="184657" y="-327279"/>
                </a:lnTo>
                <a:lnTo>
                  <a:pt x="181991" y="-324866"/>
                </a:lnTo>
                <a:lnTo>
                  <a:pt x="179197" y="-320929"/>
                </a:lnTo>
                <a:lnTo>
                  <a:pt x="179197" y="-311150"/>
                </a:lnTo>
                <a:lnTo>
                  <a:pt x="181991" y="-303911"/>
                </a:lnTo>
                <a:lnTo>
                  <a:pt x="184023" y="-296672"/>
                </a:lnTo>
                <a:lnTo>
                  <a:pt x="188214" y="-288671"/>
                </a:lnTo>
                <a:lnTo>
                  <a:pt x="197993" y="-271653"/>
                </a:lnTo>
                <a:lnTo>
                  <a:pt x="223774" y="-232156"/>
                </a:lnTo>
                <a:lnTo>
                  <a:pt x="236981" y="-210438"/>
                </a:lnTo>
                <a:lnTo>
                  <a:pt x="248793" y="-187833"/>
                </a:lnTo>
                <a:lnTo>
                  <a:pt x="241173" y="-177419"/>
                </a:lnTo>
                <a:lnTo>
                  <a:pt x="233552" y="-166116"/>
                </a:lnTo>
                <a:lnTo>
                  <a:pt x="227202" y="-155575"/>
                </a:lnTo>
                <a:lnTo>
                  <a:pt x="221615" y="-144272"/>
                </a:lnTo>
                <a:lnTo>
                  <a:pt x="218821" y="-133858"/>
                </a:lnTo>
                <a:lnTo>
                  <a:pt x="218185" y="-127381"/>
                </a:lnTo>
                <a:lnTo>
                  <a:pt x="218185" y="-121793"/>
                </a:lnTo>
                <a:lnTo>
                  <a:pt x="218821" y="-116967"/>
                </a:lnTo>
                <a:lnTo>
                  <a:pt x="218821" y="-111251"/>
                </a:lnTo>
                <a:lnTo>
                  <a:pt x="216789" y="-103250"/>
                </a:lnTo>
                <a:lnTo>
                  <a:pt x="211963" y="-93472"/>
                </a:lnTo>
                <a:lnTo>
                  <a:pt x="202819" y="-78994"/>
                </a:lnTo>
                <a:lnTo>
                  <a:pt x="191007" y="-60451"/>
                </a:lnTo>
                <a:lnTo>
                  <a:pt x="177038" y="-41910"/>
                </a:lnTo>
                <a:lnTo>
                  <a:pt x="145669" y="0"/>
                </a:lnTo>
                <a:lnTo>
                  <a:pt x="135890" y="220852"/>
                </a:lnTo>
                <a:lnTo>
                  <a:pt x="128903" y="230346"/>
                </a:lnTo>
                <a:lnTo>
                  <a:pt x="117094" y="251459"/>
                </a:lnTo>
                <a:lnTo>
                  <a:pt x="108711" y="266064"/>
                </a:lnTo>
                <a:lnTo>
                  <a:pt x="101092" y="281304"/>
                </a:lnTo>
                <a:lnTo>
                  <a:pt x="94106" y="297433"/>
                </a:lnTo>
                <a:lnTo>
                  <a:pt x="87883" y="312800"/>
                </a:lnTo>
                <a:lnTo>
                  <a:pt x="86486" y="321690"/>
                </a:lnTo>
                <a:lnTo>
                  <a:pt x="86486" y="328929"/>
                </a:lnTo>
                <a:lnTo>
                  <a:pt x="87122" y="335406"/>
                </a:lnTo>
                <a:lnTo>
                  <a:pt x="90677" y="342645"/>
                </a:lnTo>
                <a:lnTo>
                  <a:pt x="94742" y="346582"/>
                </a:lnTo>
                <a:lnTo>
                  <a:pt x="100329" y="350646"/>
                </a:lnTo>
                <a:lnTo>
                  <a:pt x="108711" y="353949"/>
                </a:lnTo>
                <a:lnTo>
                  <a:pt x="117094" y="354711"/>
                </a:lnTo>
                <a:lnTo>
                  <a:pt x="124078" y="354711"/>
                </a:lnTo>
                <a:lnTo>
                  <a:pt x="131699" y="352298"/>
                </a:lnTo>
                <a:lnTo>
                  <a:pt x="140080" y="349884"/>
                </a:lnTo>
                <a:lnTo>
                  <a:pt x="147827" y="345058"/>
                </a:lnTo>
                <a:lnTo>
                  <a:pt x="156845" y="338581"/>
                </a:lnTo>
                <a:lnTo>
                  <a:pt x="165861" y="329691"/>
                </a:lnTo>
                <a:lnTo>
                  <a:pt x="175005" y="320039"/>
                </a:lnTo>
                <a:lnTo>
                  <a:pt x="184023" y="307975"/>
                </a:lnTo>
                <a:lnTo>
                  <a:pt x="191007" y="299084"/>
                </a:lnTo>
                <a:lnTo>
                  <a:pt x="197230" y="291845"/>
                </a:lnTo>
                <a:lnTo>
                  <a:pt x="204977" y="285368"/>
                </a:lnTo>
                <a:lnTo>
                  <a:pt x="211963" y="279780"/>
                </a:lnTo>
                <a:lnTo>
                  <a:pt x="219582" y="274954"/>
                </a:lnTo>
                <a:lnTo>
                  <a:pt x="227965" y="270001"/>
                </a:lnTo>
                <a:lnTo>
                  <a:pt x="243331" y="263651"/>
                </a:lnTo>
                <a:lnTo>
                  <a:pt x="257936" y="257937"/>
                </a:lnTo>
                <a:lnTo>
                  <a:pt x="273303" y="253111"/>
                </a:lnTo>
                <a:lnTo>
                  <a:pt x="285750" y="249046"/>
                </a:lnTo>
                <a:lnTo>
                  <a:pt x="296925" y="244220"/>
                </a:lnTo>
                <a:lnTo>
                  <a:pt x="302514" y="240283"/>
                </a:lnTo>
                <a:lnTo>
                  <a:pt x="310133" y="233806"/>
                </a:lnTo>
                <a:lnTo>
                  <a:pt x="325500" y="217677"/>
                </a:lnTo>
                <a:lnTo>
                  <a:pt x="333248" y="210438"/>
                </a:lnTo>
                <a:lnTo>
                  <a:pt x="340105" y="203200"/>
                </a:lnTo>
                <a:lnTo>
                  <a:pt x="347091" y="199898"/>
                </a:lnTo>
                <a:lnTo>
                  <a:pt x="349884" y="198246"/>
                </a:lnTo>
                <a:lnTo>
                  <a:pt x="352678" y="198246"/>
                </a:lnTo>
                <a:lnTo>
                  <a:pt x="361823" y="202311"/>
                </a:lnTo>
                <a:lnTo>
                  <a:pt x="372872" y="207137"/>
                </a:lnTo>
                <a:lnTo>
                  <a:pt x="384048" y="213613"/>
                </a:lnTo>
                <a:lnTo>
                  <a:pt x="389000" y="217677"/>
                </a:lnTo>
                <a:lnTo>
                  <a:pt x="393192" y="221741"/>
                </a:lnTo>
                <a:lnTo>
                  <a:pt x="397382" y="226567"/>
                </a:lnTo>
                <a:lnTo>
                  <a:pt x="399415" y="231393"/>
                </a:lnTo>
                <a:lnTo>
                  <a:pt x="402208" y="236981"/>
                </a:lnTo>
                <a:lnTo>
                  <a:pt x="402208" y="243458"/>
                </a:lnTo>
                <a:lnTo>
                  <a:pt x="400811" y="249936"/>
                </a:lnTo>
                <a:lnTo>
                  <a:pt x="398652" y="257937"/>
                </a:lnTo>
                <a:lnTo>
                  <a:pt x="394589" y="265175"/>
                </a:lnTo>
                <a:lnTo>
                  <a:pt x="389000" y="274954"/>
                </a:lnTo>
                <a:lnTo>
                  <a:pt x="371475" y="297433"/>
                </a:lnTo>
                <a:lnTo>
                  <a:pt x="349884" y="328929"/>
                </a:lnTo>
                <a:lnTo>
                  <a:pt x="326263" y="367664"/>
                </a:lnTo>
                <a:lnTo>
                  <a:pt x="301117" y="410337"/>
                </a:lnTo>
                <a:lnTo>
                  <a:pt x="275335" y="454659"/>
                </a:lnTo>
                <a:lnTo>
                  <a:pt x="250951" y="498982"/>
                </a:lnTo>
                <a:lnTo>
                  <a:pt x="229997" y="540892"/>
                </a:lnTo>
                <a:lnTo>
                  <a:pt x="220979" y="561085"/>
                </a:lnTo>
                <a:lnTo>
                  <a:pt x="213995" y="577976"/>
                </a:lnTo>
                <a:lnTo>
                  <a:pt x="211200" y="583691"/>
                </a:lnTo>
                <a:lnTo>
                  <a:pt x="209803" y="592581"/>
                </a:lnTo>
                <a:lnTo>
                  <a:pt x="204977" y="615060"/>
                </a:lnTo>
                <a:lnTo>
                  <a:pt x="200786" y="645794"/>
                </a:lnTo>
                <a:lnTo>
                  <a:pt x="196596" y="681227"/>
                </a:lnTo>
                <a:lnTo>
                  <a:pt x="192404" y="682878"/>
                </a:lnTo>
                <a:lnTo>
                  <a:pt x="188214" y="683640"/>
                </a:lnTo>
                <a:lnTo>
                  <a:pt x="184023" y="685291"/>
                </a:lnTo>
                <a:lnTo>
                  <a:pt x="179831" y="688466"/>
                </a:lnTo>
                <a:lnTo>
                  <a:pt x="177038" y="690879"/>
                </a:lnTo>
                <a:lnTo>
                  <a:pt x="173608" y="694943"/>
                </a:lnTo>
                <a:lnTo>
                  <a:pt x="167258" y="704595"/>
                </a:lnTo>
                <a:lnTo>
                  <a:pt x="161671" y="715898"/>
                </a:lnTo>
                <a:lnTo>
                  <a:pt x="158242" y="727963"/>
                </a:lnTo>
                <a:lnTo>
                  <a:pt x="155448" y="742441"/>
                </a:lnTo>
                <a:lnTo>
                  <a:pt x="154685" y="757808"/>
                </a:lnTo>
                <a:lnTo>
                  <a:pt x="154685" y="786764"/>
                </a:lnTo>
                <a:lnTo>
                  <a:pt x="150622" y="790066"/>
                </a:lnTo>
                <a:lnTo>
                  <a:pt x="147066" y="794130"/>
                </a:lnTo>
                <a:lnTo>
                  <a:pt x="144272" y="797305"/>
                </a:lnTo>
                <a:lnTo>
                  <a:pt x="140843" y="802131"/>
                </a:lnTo>
                <a:lnTo>
                  <a:pt x="138683" y="806957"/>
                </a:lnTo>
                <a:lnTo>
                  <a:pt x="137286" y="811783"/>
                </a:lnTo>
                <a:lnTo>
                  <a:pt x="136651" y="817498"/>
                </a:lnTo>
                <a:lnTo>
                  <a:pt x="135890" y="823086"/>
                </a:lnTo>
                <a:lnTo>
                  <a:pt x="135890" y="848867"/>
                </a:lnTo>
                <a:lnTo>
                  <a:pt x="136651" y="857757"/>
                </a:lnTo>
                <a:lnTo>
                  <a:pt x="138683" y="864996"/>
                </a:lnTo>
                <a:lnTo>
                  <a:pt x="141477" y="871473"/>
                </a:lnTo>
                <a:lnTo>
                  <a:pt x="146430" y="877951"/>
                </a:lnTo>
                <a:lnTo>
                  <a:pt x="151256" y="882776"/>
                </a:lnTo>
                <a:lnTo>
                  <a:pt x="156845" y="886840"/>
                </a:lnTo>
                <a:lnTo>
                  <a:pt x="163829" y="888364"/>
                </a:lnTo>
                <a:lnTo>
                  <a:pt x="170815" y="890015"/>
                </a:lnTo>
                <a:lnTo>
                  <a:pt x="701294" y="890015"/>
                </a:lnTo>
                <a:lnTo>
                  <a:pt x="708151" y="888364"/>
                </a:lnTo>
                <a:lnTo>
                  <a:pt x="715136" y="886840"/>
                </a:lnTo>
                <a:lnTo>
                  <a:pt x="720725" y="882776"/>
                </a:lnTo>
                <a:lnTo>
                  <a:pt x="725677" y="877951"/>
                </a:lnTo>
                <a:lnTo>
                  <a:pt x="730503" y="871473"/>
                </a:lnTo>
                <a:lnTo>
                  <a:pt x="734059" y="864996"/>
                </a:lnTo>
                <a:lnTo>
                  <a:pt x="735456" y="857757"/>
                </a:lnTo>
                <a:lnTo>
                  <a:pt x="736092" y="848867"/>
                </a:lnTo>
                <a:lnTo>
                  <a:pt x="736092" y="823086"/>
                </a:lnTo>
                <a:lnTo>
                  <a:pt x="735456" y="817498"/>
                </a:lnTo>
                <a:lnTo>
                  <a:pt x="734695" y="811783"/>
                </a:lnTo>
                <a:lnTo>
                  <a:pt x="733298" y="806957"/>
                </a:lnTo>
                <a:lnTo>
                  <a:pt x="731266" y="802131"/>
                </a:lnTo>
                <a:lnTo>
                  <a:pt x="728472" y="797305"/>
                </a:lnTo>
                <a:lnTo>
                  <a:pt x="724916" y="794130"/>
                </a:lnTo>
                <a:lnTo>
                  <a:pt x="721486" y="790066"/>
                </a:lnTo>
                <a:lnTo>
                  <a:pt x="717296" y="786764"/>
                </a:lnTo>
                <a:lnTo>
                  <a:pt x="717296" y="757808"/>
                </a:lnTo>
                <a:lnTo>
                  <a:pt x="716533" y="742441"/>
                </a:lnTo>
                <a:lnTo>
                  <a:pt x="714501" y="728726"/>
                </a:lnTo>
                <a:lnTo>
                  <a:pt x="710946" y="716660"/>
                </a:lnTo>
                <a:lnTo>
                  <a:pt x="706120" y="705357"/>
                </a:lnTo>
                <a:lnTo>
                  <a:pt x="700531" y="696467"/>
                </a:lnTo>
                <a:lnTo>
                  <a:pt x="692911" y="689228"/>
                </a:lnTo>
                <a:lnTo>
                  <a:pt x="689355" y="686053"/>
                </a:lnTo>
                <a:lnTo>
                  <a:pt x="685165" y="684402"/>
                </a:lnTo>
                <a:lnTo>
                  <a:pt x="680974" y="682878"/>
                </a:lnTo>
                <a:lnTo>
                  <a:pt x="677545" y="681227"/>
                </a:lnTo>
                <a:lnTo>
                  <a:pt x="680974" y="536955"/>
                </a:lnTo>
                <a:lnTo>
                  <a:pt x="682371" y="462787"/>
                </a:lnTo>
                <a:lnTo>
                  <a:pt x="683132" y="391032"/>
                </a:lnTo>
                <a:lnTo>
                  <a:pt x="682371" y="323214"/>
                </a:lnTo>
                <a:close/>
              </a:path>
            </a:pathLst>
          </a:custGeom>
          <a:solidFill>
            <a:srgbClr val="000000"/>
          </a:solidFill>
        </p:spPr>
        <p:txBody>
          <a:bodyPr wrap="square" lIns="0" tIns="0" rIns="0" bIns="0" rtlCol="0">
            <a:noAutofit/>
          </a:bodyPr>
          <a:lstStyle/>
          <a:p>
            <a:endParaRPr/>
          </a:p>
        </p:txBody>
      </p:sp>
      <p:sp>
        <p:nvSpPr>
          <p:cNvPr id="11" name="Rectangle 10"/>
          <p:cNvSpPr/>
          <p:nvPr/>
        </p:nvSpPr>
        <p:spPr>
          <a:xfrm>
            <a:off x="811861" y="233961"/>
            <a:ext cx="5474640"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Knight's </a:t>
            </a:r>
            <a:r>
              <a:rPr lang="en-US" sz="4000" spc="3" dirty="0" smtClean="0">
                <a:solidFill>
                  <a:srgbClr val="0070C0"/>
                </a:solidFill>
                <a:latin typeface="+mn-lt"/>
                <a:cs typeface="Arial"/>
              </a:rPr>
              <a:t>tour Problem</a:t>
            </a:r>
            <a:endParaRPr lang="en-US" sz="4000" spc="3" dirty="0">
              <a:solidFill>
                <a:srgbClr val="0070C0"/>
              </a:solidFill>
              <a:latin typeface="+mn-lt"/>
              <a:cs typeface="Arial"/>
            </a:endParaRPr>
          </a:p>
        </p:txBody>
      </p:sp>
      <p:sp>
        <p:nvSpPr>
          <p:cNvPr id="3" name="Rectangle 2"/>
          <p:cNvSpPr/>
          <p:nvPr/>
        </p:nvSpPr>
        <p:spPr>
          <a:xfrm>
            <a:off x="228600" y="677287"/>
            <a:ext cx="8763000" cy="5909310"/>
          </a:xfrm>
          <a:prstGeom prst="rect">
            <a:avLst/>
          </a:prstGeom>
        </p:spPr>
        <p:txBody>
          <a:bodyPr wrap="square">
            <a:spAutoFit/>
          </a:bodyPr>
          <a:lstStyle/>
          <a:p>
            <a:r>
              <a:rPr lang="en-US" dirty="0" err="1"/>
              <a:t>int</a:t>
            </a:r>
            <a:r>
              <a:rPr lang="en-US" dirty="0"/>
              <a:t> </a:t>
            </a:r>
            <a:r>
              <a:rPr lang="en-US" dirty="0" err="1"/>
              <a:t>knightTour</a:t>
            </a:r>
            <a:r>
              <a:rPr lang="en-US" dirty="0"/>
              <a:t>(</a:t>
            </a:r>
            <a:r>
              <a:rPr lang="en-US" dirty="0" err="1"/>
              <a:t>int</a:t>
            </a:r>
            <a:r>
              <a:rPr lang="en-US" dirty="0"/>
              <a:t> x, </a:t>
            </a:r>
            <a:r>
              <a:rPr lang="en-US" dirty="0" err="1"/>
              <a:t>int</a:t>
            </a:r>
            <a:r>
              <a:rPr lang="en-US" dirty="0"/>
              <a:t> y, </a:t>
            </a:r>
            <a:r>
              <a:rPr lang="en-US" dirty="0" err="1"/>
              <a:t>int</a:t>
            </a:r>
            <a:r>
              <a:rPr lang="en-US" dirty="0"/>
              <a:t> move, </a:t>
            </a:r>
            <a:r>
              <a:rPr lang="en-US" dirty="0" err="1"/>
              <a:t>int</a:t>
            </a:r>
            <a:r>
              <a:rPr lang="en-US" dirty="0"/>
              <a:t> sol[N][N], </a:t>
            </a:r>
            <a:r>
              <a:rPr lang="en-US" dirty="0" err="1"/>
              <a:t>int</a:t>
            </a:r>
            <a:r>
              <a:rPr lang="en-US" dirty="0"/>
              <a:t> </a:t>
            </a:r>
            <a:r>
              <a:rPr lang="en-US" dirty="0" err="1"/>
              <a:t>xMove</a:t>
            </a:r>
            <a:r>
              <a:rPr lang="en-US" dirty="0"/>
              <a:t>[N], </a:t>
            </a:r>
            <a:r>
              <a:rPr lang="en-US" dirty="0" err="1"/>
              <a:t>int</a:t>
            </a:r>
            <a:r>
              <a:rPr lang="en-US" dirty="0"/>
              <a:t> </a:t>
            </a:r>
            <a:r>
              <a:rPr lang="en-US" dirty="0" err="1"/>
              <a:t>yMove</a:t>
            </a:r>
            <a:r>
              <a:rPr lang="en-US" dirty="0"/>
              <a:t>[N])</a:t>
            </a:r>
          </a:p>
          <a:p>
            <a:r>
              <a:rPr lang="en-US" dirty="0"/>
              <a:t>{</a:t>
            </a:r>
          </a:p>
          <a:p>
            <a:r>
              <a:rPr lang="en-US" dirty="0"/>
              <a:t>    </a:t>
            </a:r>
            <a:r>
              <a:rPr lang="en-US" dirty="0" err="1"/>
              <a:t>int</a:t>
            </a:r>
            <a:r>
              <a:rPr lang="en-US" dirty="0"/>
              <a:t> </a:t>
            </a:r>
            <a:r>
              <a:rPr lang="en-US" dirty="0" err="1"/>
              <a:t>xNext</a:t>
            </a:r>
            <a:r>
              <a:rPr lang="en-US" dirty="0"/>
              <a:t>, </a:t>
            </a:r>
            <a:r>
              <a:rPr lang="en-US" dirty="0" err="1"/>
              <a:t>yNext</a:t>
            </a:r>
            <a:r>
              <a:rPr lang="en-US" dirty="0"/>
              <a:t>;</a:t>
            </a:r>
          </a:p>
          <a:p>
            <a:r>
              <a:rPr lang="en-US" dirty="0"/>
              <a:t>    if (move == N*N)     </a:t>
            </a:r>
          </a:p>
          <a:p>
            <a:r>
              <a:rPr lang="en-US" dirty="0"/>
              <a:t>        return true;</a:t>
            </a:r>
          </a:p>
          <a:p>
            <a:endParaRPr lang="en-US" dirty="0"/>
          </a:p>
          <a:p>
            <a:r>
              <a:rPr lang="en-US" dirty="0"/>
              <a:t>    for (</a:t>
            </a:r>
            <a:r>
              <a:rPr lang="en-US" dirty="0" err="1"/>
              <a:t>int</a:t>
            </a:r>
            <a:r>
              <a:rPr lang="en-US" dirty="0"/>
              <a:t> k = 0; k &lt; 8; k++)</a:t>
            </a:r>
          </a:p>
          <a:p>
            <a:r>
              <a:rPr lang="en-US" dirty="0"/>
              <a:t>    {</a:t>
            </a:r>
          </a:p>
          <a:p>
            <a:r>
              <a:rPr lang="en-US" dirty="0"/>
              <a:t>        </a:t>
            </a:r>
            <a:r>
              <a:rPr lang="en-US" dirty="0" err="1"/>
              <a:t>xNext</a:t>
            </a:r>
            <a:r>
              <a:rPr lang="en-US" dirty="0"/>
              <a:t> = x + </a:t>
            </a:r>
            <a:r>
              <a:rPr lang="en-US" dirty="0" err="1"/>
              <a:t>xMove</a:t>
            </a:r>
            <a:r>
              <a:rPr lang="en-US" dirty="0"/>
              <a:t>[k];</a:t>
            </a:r>
          </a:p>
          <a:p>
            <a:r>
              <a:rPr lang="en-US" dirty="0"/>
              <a:t>        </a:t>
            </a:r>
            <a:r>
              <a:rPr lang="en-US" dirty="0" err="1"/>
              <a:t>yNext</a:t>
            </a:r>
            <a:r>
              <a:rPr lang="en-US" dirty="0"/>
              <a:t> = y + </a:t>
            </a:r>
            <a:r>
              <a:rPr lang="en-US" dirty="0" err="1"/>
              <a:t>yMove</a:t>
            </a:r>
            <a:r>
              <a:rPr lang="en-US" dirty="0"/>
              <a:t>[k];</a:t>
            </a:r>
          </a:p>
          <a:p>
            <a:r>
              <a:rPr lang="en-US" dirty="0"/>
              <a:t>        if (</a:t>
            </a:r>
            <a:r>
              <a:rPr lang="en-US" dirty="0" err="1"/>
              <a:t>isValid</a:t>
            </a:r>
            <a:r>
              <a:rPr lang="en-US" dirty="0"/>
              <a:t>(</a:t>
            </a:r>
            <a:r>
              <a:rPr lang="en-US" dirty="0" err="1"/>
              <a:t>xNext</a:t>
            </a:r>
            <a:r>
              <a:rPr lang="en-US" dirty="0"/>
              <a:t>, </a:t>
            </a:r>
            <a:r>
              <a:rPr lang="en-US" dirty="0" err="1"/>
              <a:t>yNext</a:t>
            </a:r>
            <a:r>
              <a:rPr lang="en-US" dirty="0"/>
              <a:t>, sol))       </a:t>
            </a:r>
          </a:p>
          <a:p>
            <a:r>
              <a:rPr lang="en-US" dirty="0"/>
              <a:t>        {</a:t>
            </a:r>
          </a:p>
          <a:p>
            <a:r>
              <a:rPr lang="en-US" dirty="0"/>
              <a:t>            sol[</a:t>
            </a:r>
            <a:r>
              <a:rPr lang="en-US" dirty="0" err="1"/>
              <a:t>xNext</a:t>
            </a:r>
            <a:r>
              <a:rPr lang="en-US" dirty="0"/>
              <a:t>][</a:t>
            </a:r>
            <a:r>
              <a:rPr lang="en-US" dirty="0" err="1"/>
              <a:t>yNext</a:t>
            </a:r>
            <a:r>
              <a:rPr lang="en-US" dirty="0"/>
              <a:t>] = move;</a:t>
            </a:r>
          </a:p>
          <a:p>
            <a:r>
              <a:rPr lang="en-US" dirty="0"/>
              <a:t>            if (</a:t>
            </a:r>
            <a:r>
              <a:rPr lang="en-US" dirty="0" err="1"/>
              <a:t>knightTour</a:t>
            </a:r>
            <a:r>
              <a:rPr lang="en-US" dirty="0"/>
              <a:t>(</a:t>
            </a:r>
            <a:r>
              <a:rPr lang="en-US" dirty="0" err="1"/>
              <a:t>xNext</a:t>
            </a:r>
            <a:r>
              <a:rPr lang="en-US" dirty="0"/>
              <a:t>, </a:t>
            </a:r>
            <a:r>
              <a:rPr lang="en-US" dirty="0" err="1"/>
              <a:t>yNext</a:t>
            </a:r>
            <a:r>
              <a:rPr lang="en-US" dirty="0"/>
              <a:t>, move+1, sol, </a:t>
            </a:r>
            <a:r>
              <a:rPr lang="en-US" dirty="0" err="1"/>
              <a:t>xMove</a:t>
            </a:r>
            <a:r>
              <a:rPr lang="en-US" dirty="0"/>
              <a:t>, </a:t>
            </a:r>
            <a:r>
              <a:rPr lang="en-US" dirty="0" err="1"/>
              <a:t>yMove</a:t>
            </a:r>
            <a:r>
              <a:rPr lang="en-US" dirty="0"/>
              <a:t>) == true)</a:t>
            </a:r>
          </a:p>
          <a:p>
            <a:r>
              <a:rPr lang="en-US" dirty="0"/>
              <a:t>                return true;</a:t>
            </a:r>
          </a:p>
          <a:p>
            <a:r>
              <a:rPr lang="en-US" dirty="0"/>
              <a:t>            else</a:t>
            </a:r>
          </a:p>
          <a:p>
            <a:r>
              <a:rPr lang="en-US" dirty="0"/>
              <a:t>                sol[</a:t>
            </a:r>
            <a:r>
              <a:rPr lang="en-US" dirty="0" err="1"/>
              <a:t>xNext</a:t>
            </a:r>
            <a:r>
              <a:rPr lang="en-US" dirty="0"/>
              <a:t>][</a:t>
            </a:r>
            <a:r>
              <a:rPr lang="en-US" dirty="0" err="1"/>
              <a:t>yNext</a:t>
            </a:r>
            <a:r>
              <a:rPr lang="en-US" dirty="0"/>
              <a:t>] = -1;// backtracking</a:t>
            </a:r>
          </a:p>
          <a:p>
            <a:r>
              <a:rPr lang="en-US" dirty="0"/>
              <a:t>        }</a:t>
            </a:r>
          </a:p>
          <a:p>
            <a:r>
              <a:rPr lang="en-US" dirty="0"/>
              <a:t>    }</a:t>
            </a:r>
          </a:p>
          <a:p>
            <a:r>
              <a:rPr lang="en-US" dirty="0"/>
              <a:t>    return false;</a:t>
            </a:r>
          </a:p>
          <a:p>
            <a:r>
              <a:rPr lang="en-US" dirty="0"/>
              <a:t>}</a:t>
            </a:r>
          </a:p>
        </p:txBody>
      </p:sp>
      <p:sp>
        <p:nvSpPr>
          <p:cNvPr id="4" name="Rectangle 3"/>
          <p:cNvSpPr/>
          <p:nvPr/>
        </p:nvSpPr>
        <p:spPr>
          <a:xfrm>
            <a:off x="3771901" y="1600200"/>
            <a:ext cx="5029200" cy="923330"/>
          </a:xfrm>
          <a:prstGeom prst="rect">
            <a:avLst/>
          </a:prstGeom>
          <a:solidFill>
            <a:srgbClr val="B383AD"/>
          </a:solidFill>
        </p:spPr>
        <p:txBody>
          <a:bodyPr wrap="square">
            <a:spAutoFit/>
          </a:bodyPr>
          <a:lstStyle/>
          <a:p>
            <a:r>
              <a:rPr lang="en-US" dirty="0"/>
              <a:t> //all possible moves for knight</a:t>
            </a:r>
          </a:p>
          <a:p>
            <a:r>
              <a:rPr lang="en-US" dirty="0"/>
              <a:t>    </a:t>
            </a:r>
            <a:r>
              <a:rPr lang="en-US" dirty="0" err="1"/>
              <a:t>int</a:t>
            </a:r>
            <a:r>
              <a:rPr lang="en-US" dirty="0"/>
              <a:t> </a:t>
            </a:r>
            <a:r>
              <a:rPr lang="en-US" dirty="0" err="1"/>
              <a:t>xMove</a:t>
            </a:r>
            <a:r>
              <a:rPr lang="en-US" dirty="0"/>
              <a:t>[8] = {  2, 1, -1, -2, -2, -1,  1,  2 };</a:t>
            </a:r>
          </a:p>
          <a:p>
            <a:r>
              <a:rPr lang="en-US" dirty="0"/>
              <a:t>    </a:t>
            </a:r>
            <a:r>
              <a:rPr lang="en-US" dirty="0" err="1"/>
              <a:t>int</a:t>
            </a:r>
            <a:r>
              <a:rPr lang="en-US" dirty="0"/>
              <a:t> </a:t>
            </a:r>
            <a:r>
              <a:rPr lang="en-US" dirty="0" err="1"/>
              <a:t>yMove</a:t>
            </a:r>
            <a:r>
              <a:rPr lang="en-US" dirty="0"/>
              <a:t>[8] = {  1, 2,  2,  1, -1, -2, -2, -1 };</a:t>
            </a:r>
          </a:p>
        </p:txBody>
      </p:sp>
    </p:spTree>
    <p:extLst>
      <p:ext uri="{BB962C8B-B14F-4D97-AF65-F5344CB8AC3E}">
        <p14:creationId xmlns:p14="http://schemas.microsoft.com/office/powerpoint/2010/main" val="14448661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7014595" cy="868362"/>
          </a:xfrm>
        </p:spPr>
        <p:txBody>
          <a:bodyPr/>
          <a:lstStyle/>
          <a:p>
            <a:pPr algn="l"/>
            <a:r>
              <a:rPr lang="en-US" dirty="0" smtClean="0"/>
              <a:t>Semi Magic Squares</a:t>
            </a:r>
            <a:endParaRPr lang="en-US" dirty="0"/>
          </a:p>
        </p:txBody>
      </p:sp>
      <p:pic>
        <p:nvPicPr>
          <p:cNvPr id="5122" name="Picture 2" descr="wbtour.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066800"/>
            <a:ext cx="3190875" cy="31527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3886200" y="1066800"/>
            <a:ext cx="3045601" cy="2743200"/>
          </a:xfrm>
          <a:prstGeom prst="rect">
            <a:avLst/>
          </a:prstGeom>
        </p:spPr>
      </p:pic>
      <p:pic>
        <p:nvPicPr>
          <p:cNvPr id="5" name="Picture 4"/>
          <p:cNvPicPr>
            <a:picLocks noChangeAspect="1"/>
          </p:cNvPicPr>
          <p:nvPr/>
        </p:nvPicPr>
        <p:blipFill>
          <a:blip r:embed="rId4"/>
          <a:stretch>
            <a:fillRect/>
          </a:stretch>
        </p:blipFill>
        <p:spPr>
          <a:xfrm>
            <a:off x="453636" y="4368549"/>
            <a:ext cx="3045601" cy="2467680"/>
          </a:xfrm>
          <a:prstGeom prst="rect">
            <a:avLst/>
          </a:prstGeom>
        </p:spPr>
      </p:pic>
      <p:sp>
        <p:nvSpPr>
          <p:cNvPr id="6" name="Rectangle 5"/>
          <p:cNvSpPr/>
          <p:nvPr/>
        </p:nvSpPr>
        <p:spPr>
          <a:xfrm>
            <a:off x="381000" y="782915"/>
            <a:ext cx="3181320" cy="369332"/>
          </a:xfrm>
          <a:prstGeom prst="rect">
            <a:avLst/>
          </a:prstGeom>
        </p:spPr>
        <p:txBody>
          <a:bodyPr wrap="none">
            <a:spAutoFit/>
          </a:bodyPr>
          <a:lstStyle/>
          <a:p>
            <a:r>
              <a:rPr lang="en-US" dirty="0">
                <a:latin typeface="CMR12"/>
              </a:rPr>
              <a:t>First semi-magic knight’s tour</a:t>
            </a:r>
            <a:endParaRPr lang="en-US" dirty="0"/>
          </a:p>
        </p:txBody>
      </p:sp>
      <p:sp>
        <p:nvSpPr>
          <p:cNvPr id="7" name="Rectangle 6"/>
          <p:cNvSpPr/>
          <p:nvPr/>
        </p:nvSpPr>
        <p:spPr>
          <a:xfrm>
            <a:off x="6949944" y="1152247"/>
            <a:ext cx="1965456" cy="2308324"/>
          </a:xfrm>
          <a:prstGeom prst="rect">
            <a:avLst/>
          </a:prstGeom>
        </p:spPr>
        <p:txBody>
          <a:bodyPr wrap="square">
            <a:spAutoFit/>
          </a:bodyPr>
          <a:lstStyle/>
          <a:p>
            <a:r>
              <a:rPr lang="en-US" dirty="0">
                <a:latin typeface="CMR12"/>
              </a:rPr>
              <a:t>In each quadrant, the sum of the numbers equals 520 </a:t>
            </a:r>
            <a:endParaRPr lang="en-US" dirty="0" smtClean="0">
              <a:latin typeface="CMR12"/>
            </a:endParaRPr>
          </a:p>
          <a:p>
            <a:r>
              <a:rPr lang="en-US" dirty="0" smtClean="0">
                <a:latin typeface="CMR12"/>
              </a:rPr>
              <a:t>and </a:t>
            </a:r>
            <a:r>
              <a:rPr lang="en-US" dirty="0">
                <a:latin typeface="CMR12"/>
              </a:rPr>
              <a:t>each of </a:t>
            </a:r>
            <a:r>
              <a:rPr lang="en-US" dirty="0" smtClean="0">
                <a:latin typeface="CMR12"/>
              </a:rPr>
              <a:t>the rows </a:t>
            </a:r>
            <a:r>
              <a:rPr lang="en-US" dirty="0">
                <a:latin typeface="CMR12"/>
              </a:rPr>
              <a:t>and columns adds to 130</a:t>
            </a:r>
            <a:endParaRPr lang="en-US" dirty="0"/>
          </a:p>
        </p:txBody>
      </p:sp>
      <p:sp>
        <p:nvSpPr>
          <p:cNvPr id="8" name="Rectangle 7"/>
          <p:cNvSpPr/>
          <p:nvPr/>
        </p:nvSpPr>
        <p:spPr>
          <a:xfrm>
            <a:off x="3474972" y="4255380"/>
            <a:ext cx="5288028" cy="646331"/>
          </a:xfrm>
          <a:prstGeom prst="rect">
            <a:avLst/>
          </a:prstGeom>
        </p:spPr>
        <p:txBody>
          <a:bodyPr wrap="square">
            <a:spAutoFit/>
          </a:bodyPr>
          <a:lstStyle/>
          <a:p>
            <a:pPr algn="just"/>
            <a:r>
              <a:rPr lang="en-US" dirty="0">
                <a:latin typeface="CMR12"/>
              </a:rPr>
              <a:t>The sum of the numbers in each 2x2 section is 130</a:t>
            </a:r>
            <a:endParaRPr lang="en-US" dirty="0"/>
          </a:p>
        </p:txBody>
      </p:sp>
      <p:sp>
        <p:nvSpPr>
          <p:cNvPr id="9" name="Rectangle 8"/>
          <p:cNvSpPr/>
          <p:nvPr/>
        </p:nvSpPr>
        <p:spPr>
          <a:xfrm>
            <a:off x="3499237" y="4937516"/>
            <a:ext cx="5644763" cy="923330"/>
          </a:xfrm>
          <a:prstGeom prst="rect">
            <a:avLst/>
          </a:prstGeom>
        </p:spPr>
        <p:txBody>
          <a:bodyPr wrap="square">
            <a:spAutoFit/>
          </a:bodyPr>
          <a:lstStyle/>
          <a:p>
            <a:pPr algn="just"/>
            <a:r>
              <a:rPr lang="en-US" dirty="0" smtClean="0">
                <a:latin typeface="CMR12"/>
              </a:rPr>
              <a:t>Even after so many number patterns it is called semi magic because </a:t>
            </a:r>
            <a:r>
              <a:rPr lang="en-US" dirty="0">
                <a:latin typeface="CMR12"/>
              </a:rPr>
              <a:t>the diagonals did not also add</a:t>
            </a:r>
          </a:p>
          <a:p>
            <a:pPr algn="just"/>
            <a:r>
              <a:rPr lang="en-US" dirty="0">
                <a:latin typeface="CMR12"/>
              </a:rPr>
              <a:t>to </a:t>
            </a:r>
            <a:r>
              <a:rPr lang="en-US" dirty="0" smtClean="0">
                <a:latin typeface="CMR12"/>
              </a:rPr>
              <a:t>260.</a:t>
            </a:r>
            <a:endParaRPr lang="en-US" dirty="0"/>
          </a:p>
        </p:txBody>
      </p:sp>
      <p:sp>
        <p:nvSpPr>
          <p:cNvPr id="10" name="Rectangle 9"/>
          <p:cNvSpPr/>
          <p:nvPr/>
        </p:nvSpPr>
        <p:spPr>
          <a:xfrm>
            <a:off x="3487105" y="5860846"/>
            <a:ext cx="4572000" cy="923330"/>
          </a:xfrm>
          <a:prstGeom prst="rect">
            <a:avLst/>
          </a:prstGeom>
        </p:spPr>
        <p:txBody>
          <a:bodyPr>
            <a:spAutoFit/>
          </a:bodyPr>
          <a:lstStyle/>
          <a:p>
            <a:pPr algn="just"/>
            <a:r>
              <a:rPr lang="en-US" dirty="0">
                <a:latin typeface="CMR12"/>
              </a:rPr>
              <a:t>T</a:t>
            </a:r>
            <a:r>
              <a:rPr lang="en-US" dirty="0" smtClean="0">
                <a:latin typeface="CMR12"/>
              </a:rPr>
              <a:t>otal </a:t>
            </a:r>
            <a:r>
              <a:rPr lang="en-US" dirty="0">
                <a:latin typeface="CMR12"/>
              </a:rPr>
              <a:t>of 140 </a:t>
            </a:r>
            <a:r>
              <a:rPr lang="en-US" dirty="0" smtClean="0">
                <a:latin typeface="CMR12"/>
              </a:rPr>
              <a:t>semi magic </a:t>
            </a:r>
            <a:r>
              <a:rPr lang="en-US" dirty="0">
                <a:latin typeface="CMR12"/>
              </a:rPr>
              <a:t>knight’s </a:t>
            </a:r>
            <a:r>
              <a:rPr lang="en-US" dirty="0" smtClean="0">
                <a:latin typeface="CMR12"/>
              </a:rPr>
              <a:t>tours are found. But not even a single fully </a:t>
            </a:r>
            <a:r>
              <a:rPr lang="en-US" dirty="0">
                <a:latin typeface="CMR12"/>
              </a:rPr>
              <a:t>magic knight’s </a:t>
            </a:r>
            <a:r>
              <a:rPr lang="en-US" dirty="0" smtClean="0">
                <a:latin typeface="CMR12"/>
              </a:rPr>
              <a:t>tour in 8x8 </a:t>
            </a:r>
            <a:r>
              <a:rPr lang="en-US" dirty="0">
                <a:latin typeface="CMR12"/>
              </a:rPr>
              <a:t>is possible</a:t>
            </a:r>
            <a:endParaRPr lang="en-US" dirty="0"/>
          </a:p>
        </p:txBody>
      </p:sp>
      <p:pic>
        <p:nvPicPr>
          <p:cNvPr id="11" name="Picture 10"/>
          <p:cNvPicPr>
            <a:picLocks noChangeAspect="1"/>
          </p:cNvPicPr>
          <p:nvPr/>
        </p:nvPicPr>
        <p:blipFill>
          <a:blip r:embed="rId5"/>
          <a:stretch>
            <a:fillRect/>
          </a:stretch>
        </p:blipFill>
        <p:spPr>
          <a:xfrm>
            <a:off x="7861234" y="0"/>
            <a:ext cx="1143000" cy="1143000"/>
          </a:xfrm>
          <a:prstGeom prst="rect">
            <a:avLst/>
          </a:prstGeom>
        </p:spPr>
      </p:pic>
      <p:sp>
        <p:nvSpPr>
          <p:cNvPr id="13" name="Rectangle 12"/>
          <p:cNvSpPr/>
          <p:nvPr/>
        </p:nvSpPr>
        <p:spPr>
          <a:xfrm>
            <a:off x="4963146" y="530984"/>
            <a:ext cx="3361882" cy="412934"/>
          </a:xfrm>
          <a:prstGeom prst="rect">
            <a:avLst/>
          </a:prstGeom>
        </p:spPr>
        <p:txBody>
          <a:bodyPr wrap="none">
            <a:spAutoFit/>
          </a:bodyPr>
          <a:lstStyle/>
          <a:p>
            <a:pPr marL="9525">
              <a:lnSpc>
                <a:spcPts val="2528"/>
              </a:lnSpc>
              <a:spcBef>
                <a:spcPts val="126"/>
              </a:spcBef>
            </a:pPr>
            <a:r>
              <a:rPr lang="en-US" sz="2400" spc="3" dirty="0">
                <a:solidFill>
                  <a:srgbClr val="0070C0"/>
                </a:solidFill>
                <a:latin typeface="+mn-lt"/>
                <a:cs typeface="Arial"/>
              </a:rPr>
              <a:t>Knight's </a:t>
            </a:r>
            <a:r>
              <a:rPr lang="en-US" sz="2400" spc="3" dirty="0" smtClean="0">
                <a:solidFill>
                  <a:srgbClr val="0070C0"/>
                </a:solidFill>
                <a:latin typeface="+mn-lt"/>
                <a:cs typeface="Arial"/>
              </a:rPr>
              <a:t>tour Problem</a:t>
            </a:r>
            <a:endParaRPr lang="en-US" sz="2400" spc="3" dirty="0">
              <a:solidFill>
                <a:srgbClr val="0070C0"/>
              </a:solidFill>
              <a:latin typeface="+mn-lt"/>
              <a:cs typeface="Arial"/>
            </a:endParaRPr>
          </a:p>
        </p:txBody>
      </p:sp>
    </p:spTree>
    <p:extLst>
      <p:ext uri="{BB962C8B-B14F-4D97-AF65-F5344CB8AC3E}">
        <p14:creationId xmlns:p14="http://schemas.microsoft.com/office/powerpoint/2010/main" val="3782368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A3939D5-F2D0-4A25-B388-E22994D7787E}"/>
              </a:ext>
            </a:extLst>
          </p:cNvPr>
          <p:cNvSpPr/>
          <p:nvPr/>
        </p:nvSpPr>
        <p:spPr>
          <a:xfrm>
            <a:off x="123814" y="709393"/>
            <a:ext cx="8486785" cy="3631763"/>
          </a:xfrm>
          <a:prstGeom prst="rect">
            <a:avLst/>
          </a:prstGeom>
        </p:spPr>
        <p:txBody>
          <a:bodyPr wrap="square">
            <a:spAutoFit/>
          </a:bodyPr>
          <a:lstStyle/>
          <a:p>
            <a:pPr marL="9525" algn="just">
              <a:lnSpc>
                <a:spcPts val="2220"/>
              </a:lnSpc>
              <a:spcBef>
                <a:spcPts val="111"/>
              </a:spcBef>
            </a:pPr>
            <a:r>
              <a:rPr lang="en-US" sz="2000" b="1" spc="-7" dirty="0">
                <a:latin typeface="+mn-lt"/>
                <a:cs typeface="Arial"/>
              </a:rPr>
              <a:t>History of B</a:t>
            </a:r>
            <a:r>
              <a:rPr lang="en-US" sz="2000" b="1" dirty="0">
                <a:latin typeface="+mn-lt"/>
                <a:cs typeface="Arial"/>
              </a:rPr>
              <a:t>a</a:t>
            </a:r>
            <a:r>
              <a:rPr lang="en-US" sz="2000" b="1" spc="7" dirty="0">
                <a:latin typeface="+mn-lt"/>
                <a:cs typeface="Arial"/>
              </a:rPr>
              <a:t>c</a:t>
            </a:r>
            <a:r>
              <a:rPr lang="en-US" sz="2000" b="1" dirty="0">
                <a:latin typeface="+mn-lt"/>
                <a:cs typeface="Arial"/>
              </a:rPr>
              <a:t>kt</a:t>
            </a:r>
            <a:r>
              <a:rPr lang="en-US" sz="2000" b="1" spc="3" dirty="0">
                <a:latin typeface="+mn-lt"/>
                <a:cs typeface="Arial"/>
              </a:rPr>
              <a:t>r</a:t>
            </a:r>
            <a:r>
              <a:rPr lang="en-US" sz="2000" b="1" dirty="0">
                <a:latin typeface="+mn-lt"/>
                <a:cs typeface="Arial"/>
              </a:rPr>
              <a:t>ack</a:t>
            </a:r>
            <a:r>
              <a:rPr lang="en-US" sz="2000" b="1" spc="3" dirty="0">
                <a:latin typeface="+mn-lt"/>
                <a:cs typeface="Arial"/>
              </a:rPr>
              <a:t>i</a:t>
            </a:r>
            <a:r>
              <a:rPr lang="en-US" sz="2000" b="1" dirty="0">
                <a:latin typeface="+mn-lt"/>
                <a:cs typeface="Arial"/>
              </a:rPr>
              <a:t>ng</a:t>
            </a:r>
          </a:p>
          <a:p>
            <a:pPr marL="223838" marR="29905" indent="-214313" algn="just">
              <a:lnSpc>
                <a:spcPts val="1916"/>
              </a:lnSpc>
              <a:spcBef>
                <a:spcPts val="95"/>
              </a:spcBef>
              <a:buFont typeface="Wingdings" panose="05000000000000000000" pitchFamily="2" charset="2"/>
              <a:buChar char="v"/>
            </a:pPr>
            <a:r>
              <a:rPr lang="en-US" sz="2000" spc="-3" dirty="0">
                <a:latin typeface="+mn-lt"/>
                <a:cs typeface="Arial"/>
              </a:rPr>
              <a:t>‘</a:t>
            </a:r>
            <a:r>
              <a:rPr lang="en-US" sz="2000" dirty="0">
                <a:latin typeface="+mn-lt"/>
                <a:cs typeface="Arial"/>
              </a:rPr>
              <a:t>B</a:t>
            </a:r>
            <a:r>
              <a:rPr lang="en-US" sz="2000" spc="-7" dirty="0">
                <a:latin typeface="+mn-lt"/>
                <a:cs typeface="Arial"/>
              </a:rPr>
              <a:t>a</a:t>
            </a:r>
            <a:r>
              <a:rPr lang="en-US" sz="2000" dirty="0">
                <a:latin typeface="+mn-lt"/>
                <a:cs typeface="Arial"/>
              </a:rPr>
              <a:t>ckt</a:t>
            </a:r>
            <a:r>
              <a:rPr lang="en-US" sz="2000" spc="7" dirty="0">
                <a:latin typeface="+mn-lt"/>
                <a:cs typeface="Arial"/>
              </a:rPr>
              <a:t>r</a:t>
            </a:r>
            <a:r>
              <a:rPr lang="en-US" sz="2000" spc="-3" dirty="0">
                <a:latin typeface="+mn-lt"/>
                <a:cs typeface="Arial"/>
              </a:rPr>
              <a:t>a</a:t>
            </a:r>
            <a:r>
              <a:rPr lang="en-US" sz="2000" dirty="0">
                <a:latin typeface="+mn-lt"/>
                <a:cs typeface="Arial"/>
              </a:rPr>
              <a:t>ck’ t</a:t>
            </a:r>
            <a:r>
              <a:rPr lang="en-US" sz="2000" spc="-3" dirty="0">
                <a:latin typeface="+mn-lt"/>
                <a:cs typeface="Arial"/>
              </a:rPr>
              <a:t>h</a:t>
            </a:r>
            <a:r>
              <a:rPr lang="en-US" sz="2000" dirty="0">
                <a:latin typeface="+mn-lt"/>
                <a:cs typeface="Arial"/>
              </a:rPr>
              <a:t>e</a:t>
            </a:r>
            <a:r>
              <a:rPr lang="en-US" sz="2000" spc="3" dirty="0">
                <a:latin typeface="+mn-lt"/>
                <a:cs typeface="Arial"/>
              </a:rPr>
              <a:t> </a:t>
            </a:r>
            <a:r>
              <a:rPr lang="en-US" sz="2000" spc="-3" dirty="0">
                <a:latin typeface="+mn-lt"/>
                <a:cs typeface="Arial"/>
              </a:rPr>
              <a:t>W</a:t>
            </a:r>
            <a:r>
              <a:rPr lang="en-US" sz="2000" dirty="0">
                <a:latin typeface="+mn-lt"/>
                <a:cs typeface="Arial"/>
              </a:rPr>
              <a:t>ord </a:t>
            </a:r>
            <a:r>
              <a:rPr lang="en-US" sz="2000" spc="11" dirty="0">
                <a:latin typeface="+mn-lt"/>
                <a:cs typeface="Arial"/>
              </a:rPr>
              <a:t>w</a:t>
            </a:r>
            <a:r>
              <a:rPr lang="en-US" sz="2000" spc="-11" dirty="0">
                <a:latin typeface="+mn-lt"/>
                <a:cs typeface="Arial"/>
              </a:rPr>
              <a:t>a</a:t>
            </a:r>
            <a:r>
              <a:rPr lang="en-US" sz="2000" dirty="0">
                <a:latin typeface="+mn-lt"/>
                <a:cs typeface="Arial"/>
              </a:rPr>
              <a:t>s</a:t>
            </a:r>
            <a:r>
              <a:rPr lang="en-US" sz="2000" spc="7" dirty="0">
                <a:latin typeface="+mn-lt"/>
                <a:cs typeface="Arial"/>
              </a:rPr>
              <a:t> </a:t>
            </a:r>
            <a:r>
              <a:rPr lang="en-US" sz="2000" dirty="0">
                <a:latin typeface="+mn-lt"/>
                <a:cs typeface="Arial"/>
              </a:rPr>
              <a:t>f</a:t>
            </a:r>
            <a:r>
              <a:rPr lang="en-US" sz="2000" spc="-3" dirty="0">
                <a:latin typeface="+mn-lt"/>
                <a:cs typeface="Arial"/>
              </a:rPr>
              <a:t>i</a:t>
            </a:r>
            <a:r>
              <a:rPr lang="en-US" sz="2000" dirty="0">
                <a:latin typeface="+mn-lt"/>
                <a:cs typeface="Arial"/>
              </a:rPr>
              <a:t>rst</a:t>
            </a:r>
            <a:r>
              <a:rPr lang="en-US" sz="2000" spc="7" dirty="0">
                <a:latin typeface="+mn-lt"/>
                <a:cs typeface="Arial"/>
              </a:rPr>
              <a:t> </a:t>
            </a:r>
            <a:r>
              <a:rPr lang="en-US" sz="2000" spc="-3" dirty="0">
                <a:latin typeface="+mn-lt"/>
                <a:cs typeface="Arial"/>
              </a:rPr>
              <a:t>i</a:t>
            </a:r>
            <a:r>
              <a:rPr lang="en-US" sz="2000" spc="-11" dirty="0">
                <a:latin typeface="+mn-lt"/>
                <a:cs typeface="Arial"/>
              </a:rPr>
              <a:t>n</a:t>
            </a:r>
            <a:r>
              <a:rPr lang="en-US" sz="2000" spc="7" dirty="0">
                <a:latin typeface="+mn-lt"/>
                <a:cs typeface="Arial"/>
              </a:rPr>
              <a:t>t</a:t>
            </a:r>
            <a:r>
              <a:rPr lang="en-US" sz="2000" dirty="0">
                <a:latin typeface="+mn-lt"/>
                <a:cs typeface="Arial"/>
              </a:rPr>
              <a:t>r</a:t>
            </a:r>
            <a:r>
              <a:rPr lang="en-US" sz="2000" spc="-3" dirty="0">
                <a:latin typeface="+mn-lt"/>
                <a:cs typeface="Arial"/>
              </a:rPr>
              <a:t>o</a:t>
            </a:r>
            <a:r>
              <a:rPr lang="en-US" sz="2000" dirty="0">
                <a:latin typeface="+mn-lt"/>
                <a:cs typeface="Arial"/>
              </a:rPr>
              <a:t>d</a:t>
            </a:r>
            <a:r>
              <a:rPr lang="en-US" sz="2000" spc="-3" dirty="0">
                <a:latin typeface="+mn-lt"/>
                <a:cs typeface="Arial"/>
              </a:rPr>
              <a:t>u</a:t>
            </a:r>
            <a:r>
              <a:rPr lang="en-US" sz="2000" dirty="0">
                <a:latin typeface="+mn-lt"/>
                <a:cs typeface="Arial"/>
              </a:rPr>
              <a:t>c</a:t>
            </a:r>
            <a:r>
              <a:rPr lang="en-US" sz="2000" spc="-3" dirty="0">
                <a:latin typeface="+mn-lt"/>
                <a:cs typeface="Arial"/>
              </a:rPr>
              <a:t>e</a:t>
            </a:r>
            <a:r>
              <a:rPr lang="en-US" sz="2000" dirty="0">
                <a:latin typeface="+mn-lt"/>
                <a:cs typeface="Arial"/>
              </a:rPr>
              <a:t>d by </a:t>
            </a:r>
            <a:r>
              <a:rPr lang="en-US" sz="2000" spc="-3" dirty="0">
                <a:latin typeface="+mn-lt"/>
                <a:cs typeface="Arial"/>
              </a:rPr>
              <a:t>D</a:t>
            </a:r>
            <a:r>
              <a:rPr lang="en-US" sz="2000" dirty="0">
                <a:latin typeface="+mn-lt"/>
                <a:cs typeface="Arial"/>
              </a:rPr>
              <a:t>r. </a:t>
            </a:r>
            <a:r>
              <a:rPr lang="en-US" sz="2000" spc="-3" dirty="0">
                <a:latin typeface="+mn-lt"/>
                <a:cs typeface="Arial"/>
              </a:rPr>
              <a:t>D</a:t>
            </a:r>
            <a:r>
              <a:rPr lang="en-US" sz="2000" dirty="0">
                <a:latin typeface="+mn-lt"/>
                <a:cs typeface="Arial"/>
              </a:rPr>
              <a:t>.</a:t>
            </a:r>
            <a:r>
              <a:rPr lang="en-US" sz="2000" spc="-3" dirty="0">
                <a:latin typeface="+mn-lt"/>
                <a:cs typeface="Arial"/>
              </a:rPr>
              <a:t>H</a:t>
            </a:r>
            <a:r>
              <a:rPr lang="en-US" sz="2000" dirty="0">
                <a:latin typeface="+mn-lt"/>
                <a:cs typeface="Arial"/>
              </a:rPr>
              <a:t>. </a:t>
            </a:r>
            <a:r>
              <a:rPr lang="en-US" sz="2000" dirty="0" err="1">
                <a:latin typeface="+mn-lt"/>
                <a:cs typeface="Arial"/>
              </a:rPr>
              <a:t>L</a:t>
            </a:r>
            <a:r>
              <a:rPr lang="en-US" sz="2000" spc="-3" dirty="0" err="1">
                <a:latin typeface="+mn-lt"/>
                <a:cs typeface="Arial"/>
              </a:rPr>
              <a:t>eh</a:t>
            </a:r>
            <a:r>
              <a:rPr lang="en-US" sz="2000" spc="22" dirty="0" err="1">
                <a:latin typeface="+mn-lt"/>
                <a:cs typeface="Arial"/>
              </a:rPr>
              <a:t>m</a:t>
            </a:r>
            <a:r>
              <a:rPr lang="en-US" sz="2000" spc="-3" dirty="0" err="1">
                <a:latin typeface="+mn-lt"/>
                <a:cs typeface="Arial"/>
              </a:rPr>
              <a:t>e</a:t>
            </a:r>
            <a:r>
              <a:rPr lang="en-US" sz="2000" dirty="0" err="1">
                <a:latin typeface="+mn-lt"/>
                <a:cs typeface="Arial"/>
              </a:rPr>
              <a:t>r</a:t>
            </a:r>
            <a:r>
              <a:rPr lang="en-US" sz="2000" spc="7" dirty="0">
                <a:latin typeface="+mn-lt"/>
                <a:cs typeface="Arial"/>
              </a:rPr>
              <a:t> </a:t>
            </a:r>
            <a:r>
              <a:rPr lang="en-US" sz="2000" spc="-7" dirty="0">
                <a:latin typeface="+mn-lt"/>
                <a:cs typeface="Arial"/>
              </a:rPr>
              <a:t>i</a:t>
            </a:r>
            <a:r>
              <a:rPr lang="en-US" sz="2000" dirty="0">
                <a:latin typeface="+mn-lt"/>
                <a:cs typeface="Arial"/>
              </a:rPr>
              <a:t>n </a:t>
            </a:r>
            <a:r>
              <a:rPr lang="en-US" sz="2000" spc="-3" dirty="0">
                <a:latin typeface="+mn-lt"/>
                <a:cs typeface="Arial"/>
              </a:rPr>
              <a:t>19</a:t>
            </a:r>
            <a:r>
              <a:rPr lang="en-US" sz="2000" dirty="0">
                <a:latin typeface="+mn-lt"/>
                <a:cs typeface="Arial"/>
              </a:rPr>
              <a:t>5</a:t>
            </a:r>
            <a:r>
              <a:rPr lang="en-US" sz="2000" spc="-3" dirty="0">
                <a:latin typeface="+mn-lt"/>
                <a:cs typeface="Arial"/>
              </a:rPr>
              <a:t>0</a:t>
            </a:r>
            <a:r>
              <a:rPr lang="en-US" sz="2000" dirty="0">
                <a:latin typeface="+mn-lt"/>
                <a:cs typeface="Arial"/>
              </a:rPr>
              <a:t>s.</a:t>
            </a:r>
          </a:p>
          <a:p>
            <a:pPr marL="223838" marR="29905" indent="-214313" algn="just">
              <a:lnSpc>
                <a:spcPts val="1916"/>
              </a:lnSpc>
              <a:spcBef>
                <a:spcPts val="95"/>
              </a:spcBef>
              <a:buFont typeface="Wingdings" panose="05000000000000000000" pitchFamily="2" charset="2"/>
              <a:buChar char="v"/>
            </a:pPr>
            <a:r>
              <a:rPr lang="en-US" sz="2000" spc="-3" dirty="0">
                <a:latin typeface="+mn-lt"/>
                <a:cs typeface="Arial"/>
              </a:rPr>
              <a:t>R</a:t>
            </a:r>
            <a:r>
              <a:rPr lang="en-US" sz="2000" dirty="0">
                <a:latin typeface="+mn-lt"/>
                <a:cs typeface="Arial"/>
              </a:rPr>
              <a:t>.J </a:t>
            </a:r>
            <a:r>
              <a:rPr lang="en-US" sz="2000" spc="3" dirty="0">
                <a:latin typeface="+mn-lt"/>
                <a:cs typeface="Arial"/>
              </a:rPr>
              <a:t>W</a:t>
            </a:r>
            <a:r>
              <a:rPr lang="en-US" sz="2000" spc="-3" dirty="0">
                <a:latin typeface="+mn-lt"/>
                <a:cs typeface="Arial"/>
              </a:rPr>
              <a:t>al</a:t>
            </a:r>
            <a:r>
              <a:rPr lang="en-US" sz="2000" dirty="0">
                <a:latin typeface="+mn-lt"/>
                <a:cs typeface="Arial"/>
              </a:rPr>
              <a:t>k</a:t>
            </a:r>
            <a:r>
              <a:rPr lang="en-US" sz="2000" spc="-3" dirty="0">
                <a:latin typeface="+mn-lt"/>
                <a:cs typeface="Arial"/>
              </a:rPr>
              <a:t>e</a:t>
            </a:r>
            <a:r>
              <a:rPr lang="en-US" sz="2000" dirty="0">
                <a:latin typeface="+mn-lt"/>
                <a:cs typeface="Arial"/>
              </a:rPr>
              <a:t>r</a:t>
            </a:r>
            <a:r>
              <a:rPr lang="en-US" sz="2000" spc="7" dirty="0">
                <a:latin typeface="+mn-lt"/>
                <a:cs typeface="Arial"/>
              </a:rPr>
              <a:t> </a:t>
            </a:r>
            <a:r>
              <a:rPr lang="en-US" sz="2000" spc="-3" dirty="0">
                <a:latin typeface="+mn-lt"/>
                <a:cs typeface="Arial"/>
              </a:rPr>
              <a:t>W</a:t>
            </a:r>
            <a:r>
              <a:rPr lang="en-US" sz="2000" dirty="0">
                <a:latin typeface="+mn-lt"/>
                <a:cs typeface="Arial"/>
              </a:rPr>
              <a:t>as t</a:t>
            </a:r>
            <a:r>
              <a:rPr lang="en-US" sz="2000" spc="-3" dirty="0">
                <a:latin typeface="+mn-lt"/>
                <a:cs typeface="Arial"/>
              </a:rPr>
              <a:t>h</a:t>
            </a:r>
            <a:r>
              <a:rPr lang="en-US" sz="2000" dirty="0">
                <a:latin typeface="+mn-lt"/>
                <a:cs typeface="Arial"/>
              </a:rPr>
              <a:t>e </a:t>
            </a:r>
            <a:r>
              <a:rPr lang="en-US" sz="2000" spc="-3" dirty="0">
                <a:latin typeface="+mn-lt"/>
                <a:cs typeface="Arial"/>
              </a:rPr>
              <a:t>Fi</a:t>
            </a:r>
            <a:r>
              <a:rPr lang="en-US" sz="2000" dirty="0">
                <a:latin typeface="+mn-lt"/>
                <a:cs typeface="Arial"/>
              </a:rPr>
              <a:t>rst</a:t>
            </a:r>
            <a:r>
              <a:rPr lang="en-US" sz="2000" spc="7" dirty="0">
                <a:latin typeface="+mn-lt"/>
                <a:cs typeface="Arial"/>
              </a:rPr>
              <a:t> </a:t>
            </a:r>
            <a:r>
              <a:rPr lang="en-US" sz="2000" spc="14" dirty="0">
                <a:latin typeface="+mn-lt"/>
                <a:cs typeface="Arial"/>
              </a:rPr>
              <a:t>m</a:t>
            </a:r>
            <a:r>
              <a:rPr lang="en-US" sz="2000" dirty="0">
                <a:latin typeface="+mn-lt"/>
                <a:cs typeface="Arial"/>
              </a:rPr>
              <a:t>an </a:t>
            </a:r>
            <a:r>
              <a:rPr lang="en-US" sz="2000" spc="3" dirty="0">
                <a:latin typeface="+mn-lt"/>
                <a:cs typeface="Arial"/>
              </a:rPr>
              <a:t>w</a:t>
            </a:r>
            <a:r>
              <a:rPr lang="en-US" sz="2000" spc="-3" dirty="0">
                <a:latin typeface="+mn-lt"/>
                <a:cs typeface="Arial"/>
              </a:rPr>
              <a:t>h</a:t>
            </a:r>
            <a:r>
              <a:rPr lang="en-US" sz="2000" dirty="0">
                <a:latin typeface="+mn-lt"/>
                <a:cs typeface="Arial"/>
              </a:rPr>
              <a:t>o</a:t>
            </a:r>
            <a:r>
              <a:rPr lang="en-US" sz="2000" spc="3" dirty="0">
                <a:latin typeface="+mn-lt"/>
                <a:cs typeface="Arial"/>
              </a:rPr>
              <a:t> </a:t>
            </a:r>
            <a:r>
              <a:rPr lang="en-US" sz="2000" spc="-3" dirty="0">
                <a:latin typeface="+mn-lt"/>
                <a:cs typeface="Arial"/>
              </a:rPr>
              <a:t>ga</a:t>
            </a:r>
            <a:r>
              <a:rPr lang="en-US" sz="2000" spc="-7" dirty="0">
                <a:latin typeface="+mn-lt"/>
                <a:cs typeface="Arial"/>
              </a:rPr>
              <a:t>v</a:t>
            </a:r>
            <a:r>
              <a:rPr lang="en-US" sz="2000" dirty="0">
                <a:latin typeface="+mn-lt"/>
                <a:cs typeface="Arial"/>
              </a:rPr>
              <a:t>e </a:t>
            </a:r>
            <a:r>
              <a:rPr lang="en-US" sz="2000" spc="-3" dirty="0">
                <a:latin typeface="+mn-lt"/>
                <a:cs typeface="Arial"/>
              </a:rPr>
              <a:t>alg</a:t>
            </a:r>
            <a:r>
              <a:rPr lang="en-US" sz="2000" dirty="0">
                <a:latin typeface="+mn-lt"/>
                <a:cs typeface="Arial"/>
              </a:rPr>
              <a:t>or</a:t>
            </a:r>
            <a:r>
              <a:rPr lang="en-US" sz="2000" spc="-3" dirty="0">
                <a:latin typeface="+mn-lt"/>
                <a:cs typeface="Arial"/>
              </a:rPr>
              <a:t>i</a:t>
            </a:r>
            <a:r>
              <a:rPr lang="en-US" sz="2000" dirty="0">
                <a:latin typeface="+mn-lt"/>
                <a:cs typeface="Arial"/>
              </a:rPr>
              <a:t>t</a:t>
            </a:r>
            <a:r>
              <a:rPr lang="en-US" sz="2000" spc="-3" dirty="0">
                <a:latin typeface="+mn-lt"/>
                <a:cs typeface="Arial"/>
              </a:rPr>
              <a:t>h</a:t>
            </a:r>
            <a:r>
              <a:rPr lang="en-US" sz="2000" spc="22" dirty="0">
                <a:latin typeface="+mn-lt"/>
                <a:cs typeface="Arial"/>
              </a:rPr>
              <a:t>m</a:t>
            </a:r>
            <a:r>
              <a:rPr lang="en-US" sz="2000" spc="-3" dirty="0">
                <a:latin typeface="+mn-lt"/>
                <a:cs typeface="Arial"/>
              </a:rPr>
              <a:t>i</a:t>
            </a:r>
            <a:r>
              <a:rPr lang="en-US" sz="2000" dirty="0">
                <a:latin typeface="+mn-lt"/>
                <a:cs typeface="Arial"/>
              </a:rPr>
              <a:t>c d</a:t>
            </a:r>
            <a:r>
              <a:rPr lang="en-US" sz="2000" spc="-3" dirty="0">
                <a:latin typeface="+mn-lt"/>
                <a:cs typeface="Arial"/>
              </a:rPr>
              <a:t>e</a:t>
            </a:r>
            <a:r>
              <a:rPr lang="en-US" sz="2000" dirty="0">
                <a:latin typeface="+mn-lt"/>
                <a:cs typeface="Arial"/>
              </a:rPr>
              <a:t>scr</a:t>
            </a:r>
            <a:r>
              <a:rPr lang="en-US" sz="2000" spc="-3" dirty="0">
                <a:latin typeface="+mn-lt"/>
                <a:cs typeface="Arial"/>
              </a:rPr>
              <a:t>ip</a:t>
            </a:r>
            <a:r>
              <a:rPr lang="en-US" sz="2000" dirty="0">
                <a:latin typeface="+mn-lt"/>
                <a:cs typeface="Arial"/>
              </a:rPr>
              <a:t>t</a:t>
            </a:r>
            <a:r>
              <a:rPr lang="en-US" sz="2000" spc="-3" dirty="0">
                <a:latin typeface="+mn-lt"/>
                <a:cs typeface="Arial"/>
              </a:rPr>
              <a:t>i</a:t>
            </a:r>
            <a:r>
              <a:rPr lang="en-US" sz="2000" dirty="0">
                <a:latin typeface="+mn-lt"/>
                <a:cs typeface="Arial"/>
              </a:rPr>
              <a:t>on </a:t>
            </a:r>
            <a:r>
              <a:rPr lang="en-US" sz="2000" spc="-3" dirty="0">
                <a:latin typeface="+mn-lt"/>
                <a:cs typeface="Arial"/>
              </a:rPr>
              <a:t>i</a:t>
            </a:r>
            <a:r>
              <a:rPr lang="en-US" sz="2000" dirty="0">
                <a:latin typeface="+mn-lt"/>
                <a:cs typeface="Arial"/>
              </a:rPr>
              <a:t>n </a:t>
            </a:r>
            <a:r>
              <a:rPr lang="en-US" sz="2000" spc="-3" dirty="0">
                <a:latin typeface="+mn-lt"/>
                <a:cs typeface="Arial"/>
              </a:rPr>
              <a:t>1</a:t>
            </a:r>
            <a:r>
              <a:rPr lang="en-US" sz="2000" dirty="0">
                <a:latin typeface="+mn-lt"/>
                <a:cs typeface="Arial"/>
              </a:rPr>
              <a:t>9</a:t>
            </a:r>
            <a:r>
              <a:rPr lang="en-US" sz="2000" spc="-3" dirty="0">
                <a:latin typeface="+mn-lt"/>
                <a:cs typeface="Arial"/>
              </a:rPr>
              <a:t>60</a:t>
            </a:r>
            <a:r>
              <a:rPr lang="en-US" sz="2000" dirty="0">
                <a:latin typeface="+mn-lt"/>
                <a:cs typeface="Arial"/>
              </a:rPr>
              <a:t>.</a:t>
            </a:r>
          </a:p>
          <a:p>
            <a:pPr marL="223838" marR="29905" indent="-214313" algn="just">
              <a:lnSpc>
                <a:spcPts val="1916"/>
              </a:lnSpc>
              <a:spcBef>
                <a:spcPts val="95"/>
              </a:spcBef>
              <a:buFont typeface="Wingdings" panose="05000000000000000000" pitchFamily="2" charset="2"/>
              <a:buChar char="v"/>
            </a:pPr>
            <a:r>
              <a:rPr lang="en-US" sz="2000" spc="-3" dirty="0">
                <a:latin typeface="+mn-lt"/>
                <a:cs typeface="Arial"/>
              </a:rPr>
              <a:t>Later, de</a:t>
            </a:r>
            <a:r>
              <a:rPr lang="en-US" sz="2000" spc="-7" dirty="0">
                <a:latin typeface="+mn-lt"/>
                <a:cs typeface="Arial"/>
              </a:rPr>
              <a:t>v</a:t>
            </a:r>
            <a:r>
              <a:rPr lang="en-US" sz="2000" spc="-3" dirty="0">
                <a:latin typeface="+mn-lt"/>
                <a:cs typeface="Arial"/>
              </a:rPr>
              <a:t>el</a:t>
            </a:r>
            <a:r>
              <a:rPr lang="en-US" sz="2000" dirty="0">
                <a:latin typeface="+mn-lt"/>
                <a:cs typeface="Arial"/>
              </a:rPr>
              <a:t>o</a:t>
            </a:r>
            <a:r>
              <a:rPr lang="en-US" sz="2000" spc="-3" dirty="0">
                <a:latin typeface="+mn-lt"/>
                <a:cs typeface="Arial"/>
              </a:rPr>
              <a:t>pe</a:t>
            </a:r>
            <a:r>
              <a:rPr lang="en-US" sz="2000" dirty="0">
                <a:latin typeface="+mn-lt"/>
                <a:cs typeface="Arial"/>
              </a:rPr>
              <a:t>d </a:t>
            </a:r>
            <a:r>
              <a:rPr lang="en-US" sz="2000" spc="-3" dirty="0">
                <a:latin typeface="+mn-lt"/>
                <a:cs typeface="Arial"/>
              </a:rPr>
              <a:t>b</a:t>
            </a:r>
            <a:r>
              <a:rPr lang="en-US" sz="2000" dirty="0">
                <a:latin typeface="+mn-lt"/>
                <a:cs typeface="Arial"/>
              </a:rPr>
              <a:t>y</a:t>
            </a:r>
            <a:r>
              <a:rPr lang="en-US" sz="2000" spc="7" dirty="0">
                <a:latin typeface="+mn-lt"/>
                <a:cs typeface="Arial"/>
              </a:rPr>
              <a:t> </a:t>
            </a:r>
            <a:r>
              <a:rPr lang="en-US" sz="2000" spc="-7" dirty="0">
                <a:latin typeface="+mn-lt"/>
                <a:cs typeface="Arial"/>
              </a:rPr>
              <a:t>S</a:t>
            </a:r>
            <a:r>
              <a:rPr lang="en-US" sz="2000" dirty="0">
                <a:latin typeface="+mn-lt"/>
                <a:cs typeface="Arial"/>
              </a:rPr>
              <a:t>.</a:t>
            </a:r>
            <a:r>
              <a:rPr lang="en-US" sz="2000" spc="7" dirty="0">
                <a:latin typeface="+mn-lt"/>
                <a:cs typeface="Arial"/>
              </a:rPr>
              <a:t> </a:t>
            </a:r>
            <a:r>
              <a:rPr lang="en-US" sz="2000" dirty="0" err="1">
                <a:latin typeface="+mn-lt"/>
                <a:cs typeface="Arial"/>
              </a:rPr>
              <a:t>G</a:t>
            </a:r>
            <a:r>
              <a:rPr lang="en-US" sz="2000" spc="-3" dirty="0" err="1">
                <a:latin typeface="+mn-lt"/>
                <a:cs typeface="Arial"/>
              </a:rPr>
              <a:t>ola</a:t>
            </a:r>
            <a:r>
              <a:rPr lang="en-US" sz="2000" spc="22" dirty="0" err="1">
                <a:latin typeface="+mn-lt"/>
                <a:cs typeface="Arial"/>
              </a:rPr>
              <a:t>m</a:t>
            </a:r>
            <a:r>
              <a:rPr lang="en-US" sz="2000" dirty="0" err="1">
                <a:latin typeface="+mn-lt"/>
                <a:cs typeface="Arial"/>
              </a:rPr>
              <a:t>b</a:t>
            </a:r>
            <a:r>
              <a:rPr lang="en-US" sz="2000" dirty="0">
                <a:latin typeface="+mn-lt"/>
                <a:cs typeface="Arial"/>
              </a:rPr>
              <a:t> a</a:t>
            </a:r>
            <a:r>
              <a:rPr lang="en-US" sz="2000" spc="-3" dirty="0">
                <a:latin typeface="+mn-lt"/>
                <a:cs typeface="Arial"/>
              </a:rPr>
              <a:t>n</a:t>
            </a:r>
            <a:r>
              <a:rPr lang="en-US" sz="2000" dirty="0">
                <a:latin typeface="+mn-lt"/>
                <a:cs typeface="Arial"/>
              </a:rPr>
              <a:t>d </a:t>
            </a:r>
            <a:r>
              <a:rPr lang="en-US" sz="2000" spc="-3" dirty="0">
                <a:latin typeface="+mn-lt"/>
                <a:cs typeface="Arial"/>
              </a:rPr>
              <a:t>L</a:t>
            </a:r>
            <a:r>
              <a:rPr lang="en-US" sz="2000" dirty="0">
                <a:latin typeface="+mn-lt"/>
                <a:cs typeface="Arial"/>
              </a:rPr>
              <a:t>.</a:t>
            </a:r>
            <a:r>
              <a:rPr lang="en-US" sz="2000" spc="7" dirty="0">
                <a:latin typeface="+mn-lt"/>
                <a:cs typeface="Arial"/>
              </a:rPr>
              <a:t> </a:t>
            </a:r>
            <a:r>
              <a:rPr lang="en-US" sz="2000" spc="-7" dirty="0">
                <a:latin typeface="+mn-lt"/>
                <a:cs typeface="Arial"/>
              </a:rPr>
              <a:t>B</a:t>
            </a:r>
            <a:r>
              <a:rPr lang="en-US" sz="2000" spc="-3" dirty="0">
                <a:latin typeface="+mn-lt"/>
                <a:cs typeface="Arial"/>
              </a:rPr>
              <a:t>a</a:t>
            </a:r>
            <a:r>
              <a:rPr lang="en-US" sz="2000" dirty="0">
                <a:latin typeface="+mn-lt"/>
                <a:cs typeface="Arial"/>
              </a:rPr>
              <a:t>u</a:t>
            </a:r>
            <a:r>
              <a:rPr lang="en-US" sz="2000" spc="22" dirty="0">
                <a:latin typeface="+mn-lt"/>
                <a:cs typeface="Arial"/>
              </a:rPr>
              <a:t>m</a:t>
            </a:r>
            <a:r>
              <a:rPr lang="en-US" sz="2000" spc="-3" dirty="0">
                <a:latin typeface="+mn-lt"/>
                <a:cs typeface="Arial"/>
              </a:rPr>
              <a:t>e</a:t>
            </a:r>
            <a:r>
              <a:rPr lang="en-US" sz="2000" dirty="0">
                <a:latin typeface="+mn-lt"/>
                <a:cs typeface="Arial"/>
              </a:rPr>
              <a:t>rt. </a:t>
            </a:r>
          </a:p>
          <a:p>
            <a:pPr marL="223838" marR="29905" indent="-214313" algn="just">
              <a:lnSpc>
                <a:spcPts val="1916"/>
              </a:lnSpc>
              <a:spcBef>
                <a:spcPts val="95"/>
              </a:spcBef>
              <a:buFont typeface="Wingdings" panose="05000000000000000000" pitchFamily="2" charset="2"/>
              <a:buChar char="v"/>
            </a:pPr>
            <a:r>
              <a:rPr lang="en-US" sz="2000" dirty="0">
                <a:latin typeface="+mn-lt"/>
                <a:cs typeface="Arial"/>
              </a:rPr>
              <a:t>The pioneer string-processing language SNOBOL (1962) may have been the first to provide a built-in general backtracking facility.</a:t>
            </a:r>
          </a:p>
          <a:p>
            <a:pPr marL="9525" marR="29905" algn="just">
              <a:lnSpc>
                <a:spcPts val="1916"/>
              </a:lnSpc>
              <a:spcBef>
                <a:spcPts val="95"/>
              </a:spcBef>
            </a:pPr>
            <a:endParaRPr lang="en-US" sz="1200" dirty="0">
              <a:latin typeface="Arial"/>
              <a:cs typeface="Arial"/>
            </a:endParaRPr>
          </a:p>
          <a:p>
            <a:pPr marL="223838" marR="29905" indent="-214313" algn="just">
              <a:lnSpc>
                <a:spcPts val="1916"/>
              </a:lnSpc>
              <a:spcBef>
                <a:spcPts val="95"/>
              </a:spcBef>
              <a:buFont typeface="Wingdings" panose="05000000000000000000" pitchFamily="2" charset="2"/>
              <a:buChar char="v"/>
            </a:pPr>
            <a:endParaRPr lang="en-US" dirty="0">
              <a:latin typeface="Arial"/>
              <a:cs typeface="Arial"/>
            </a:endParaRPr>
          </a:p>
          <a:p>
            <a:pPr marL="9525" marR="29905" algn="just">
              <a:lnSpc>
                <a:spcPts val="1916"/>
              </a:lnSpc>
              <a:spcBef>
                <a:spcPts val="95"/>
              </a:spcBef>
            </a:pPr>
            <a:endParaRPr lang="en-US" dirty="0" smtClean="0">
              <a:latin typeface="Arial"/>
              <a:cs typeface="Arial"/>
            </a:endParaRPr>
          </a:p>
          <a:p>
            <a:pPr marL="9525" marR="9554" algn="just">
              <a:lnSpc>
                <a:spcPts val="1609"/>
              </a:lnSpc>
              <a:spcBef>
                <a:spcPts val="80"/>
              </a:spcBef>
            </a:pPr>
            <a:endParaRPr lang="en-US" spc="-3" dirty="0">
              <a:latin typeface="Arial"/>
              <a:cs typeface="Arial"/>
            </a:endParaRPr>
          </a:p>
          <a:p>
            <a:pPr marL="9525" marR="9554" algn="just">
              <a:lnSpc>
                <a:spcPts val="1609"/>
              </a:lnSpc>
              <a:spcBef>
                <a:spcPts val="80"/>
              </a:spcBef>
            </a:pPr>
            <a:endParaRPr lang="en-US" dirty="0">
              <a:latin typeface="Arial"/>
              <a:cs typeface="Arial"/>
            </a:endParaRPr>
          </a:p>
          <a:p>
            <a:pPr marL="9525" algn="just">
              <a:lnSpc>
                <a:spcPts val="2220"/>
              </a:lnSpc>
              <a:spcBef>
                <a:spcPts val="111"/>
              </a:spcBef>
            </a:pPr>
            <a:endParaRPr lang="en-US" dirty="0">
              <a:latin typeface="Arial"/>
              <a:cs typeface="Arial"/>
            </a:endParaRPr>
          </a:p>
        </p:txBody>
      </p:sp>
      <p:pic>
        <p:nvPicPr>
          <p:cNvPr id="8" name="Picture 7">
            <a:extLst>
              <a:ext uri="{FF2B5EF4-FFF2-40B4-BE49-F238E27FC236}">
                <a16:creationId xmlns:a16="http://schemas.microsoft.com/office/drawing/2014/main" xmlns="" id="{575F3068-EDD1-4604-A923-BD4CFD024F7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486400" y="3276600"/>
            <a:ext cx="3276600" cy="3280542"/>
          </a:xfrm>
          <a:prstGeom prst="rect">
            <a:avLst/>
          </a:prstGeom>
        </p:spPr>
      </p:pic>
      <p:sp>
        <p:nvSpPr>
          <p:cNvPr id="10" name="Rectangle 9"/>
          <p:cNvSpPr/>
          <p:nvPr/>
        </p:nvSpPr>
        <p:spPr>
          <a:xfrm>
            <a:off x="116888" y="245285"/>
            <a:ext cx="3379643"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B</a:t>
            </a:r>
            <a:r>
              <a:rPr lang="en-US" sz="4000" dirty="0">
                <a:solidFill>
                  <a:srgbClr val="0070C0"/>
                </a:solidFill>
                <a:latin typeface="+mn-lt"/>
                <a:cs typeface="Arial"/>
              </a:rPr>
              <a:t>a</a:t>
            </a:r>
            <a:r>
              <a:rPr lang="en-US" sz="4000" spc="3" dirty="0">
                <a:solidFill>
                  <a:srgbClr val="0070C0"/>
                </a:solidFill>
                <a:latin typeface="+mn-lt"/>
                <a:cs typeface="Arial"/>
              </a:rPr>
              <a:t>ck</a:t>
            </a:r>
            <a:r>
              <a:rPr lang="en-US" sz="4000" dirty="0">
                <a:solidFill>
                  <a:srgbClr val="0070C0"/>
                </a:solidFill>
                <a:latin typeface="+mn-lt"/>
                <a:cs typeface="Arial"/>
              </a:rPr>
              <a:t>t</a:t>
            </a:r>
            <a:r>
              <a:rPr lang="en-US" sz="4000" spc="-7" dirty="0">
                <a:solidFill>
                  <a:srgbClr val="0070C0"/>
                </a:solidFill>
                <a:latin typeface="+mn-lt"/>
                <a:cs typeface="Arial"/>
              </a:rPr>
              <a:t>r</a:t>
            </a:r>
            <a:r>
              <a:rPr lang="en-US" sz="4000" spc="3" dirty="0">
                <a:solidFill>
                  <a:srgbClr val="0070C0"/>
                </a:solidFill>
                <a:latin typeface="+mn-lt"/>
                <a:cs typeface="Arial"/>
              </a:rPr>
              <a:t>ack</a:t>
            </a:r>
            <a:r>
              <a:rPr lang="en-US" sz="4000" dirty="0">
                <a:solidFill>
                  <a:srgbClr val="0070C0"/>
                </a:solidFill>
                <a:latin typeface="+mn-lt"/>
                <a:cs typeface="Arial"/>
              </a:rPr>
              <a:t>i</a:t>
            </a:r>
            <a:r>
              <a:rPr lang="en-US" sz="4000" spc="3" dirty="0">
                <a:solidFill>
                  <a:srgbClr val="0070C0"/>
                </a:solidFill>
                <a:latin typeface="+mn-lt"/>
                <a:cs typeface="Arial"/>
              </a:rPr>
              <a:t>n</a:t>
            </a:r>
            <a:r>
              <a:rPr lang="en-US" sz="4000" dirty="0">
                <a:solidFill>
                  <a:srgbClr val="0070C0"/>
                </a:solidFill>
                <a:latin typeface="+mn-lt"/>
                <a:cs typeface="Arial"/>
              </a:rPr>
              <a:t>g</a:t>
            </a:r>
          </a:p>
        </p:txBody>
      </p:sp>
      <p:sp>
        <p:nvSpPr>
          <p:cNvPr id="6" name="Rectangle 5"/>
          <p:cNvSpPr/>
          <p:nvPr/>
        </p:nvSpPr>
        <p:spPr>
          <a:xfrm>
            <a:off x="123814" y="3276600"/>
            <a:ext cx="5819786" cy="2308324"/>
          </a:xfrm>
          <a:prstGeom prst="rect">
            <a:avLst/>
          </a:prstGeom>
        </p:spPr>
        <p:txBody>
          <a:bodyPr wrap="square">
            <a:spAutoFit/>
          </a:bodyPr>
          <a:lstStyle/>
          <a:p>
            <a:r>
              <a:rPr lang="en-US" b="1" dirty="0" smtClean="0"/>
              <a:t>General Approach </a:t>
            </a:r>
            <a:r>
              <a:rPr lang="en-US" b="1" dirty="0"/>
              <a:t>for Backtracking</a:t>
            </a:r>
          </a:p>
          <a:p>
            <a:endParaRPr lang="en-US" b="1" dirty="0"/>
          </a:p>
          <a:p>
            <a:r>
              <a:rPr lang="en-US" b="1" dirty="0" smtClean="0">
                <a:latin typeface="+mn-lt"/>
              </a:rPr>
              <a:t>Step </a:t>
            </a:r>
            <a:r>
              <a:rPr lang="en-US" b="1" dirty="0">
                <a:latin typeface="+mn-lt"/>
              </a:rPr>
              <a:t>1 </a:t>
            </a:r>
            <a:r>
              <a:rPr lang="en-US" dirty="0">
                <a:latin typeface="+mn-lt"/>
              </a:rPr>
              <a:t>− if </a:t>
            </a:r>
            <a:r>
              <a:rPr lang="en-US" dirty="0" err="1">
                <a:latin typeface="+mn-lt"/>
              </a:rPr>
              <a:t>current_position</a:t>
            </a:r>
            <a:r>
              <a:rPr lang="en-US" dirty="0">
                <a:latin typeface="+mn-lt"/>
              </a:rPr>
              <a:t> is goal, return </a:t>
            </a:r>
            <a:r>
              <a:rPr lang="en-US" dirty="0" smtClean="0">
                <a:latin typeface="+mn-lt"/>
              </a:rPr>
              <a:t>success</a:t>
            </a:r>
            <a:endParaRPr lang="en-US" dirty="0">
              <a:latin typeface="+mn-lt"/>
            </a:endParaRPr>
          </a:p>
          <a:p>
            <a:r>
              <a:rPr lang="en-US" b="1" dirty="0">
                <a:latin typeface="+mn-lt"/>
              </a:rPr>
              <a:t>Step 2 </a:t>
            </a:r>
            <a:r>
              <a:rPr lang="en-US" dirty="0">
                <a:latin typeface="+mn-lt"/>
              </a:rPr>
              <a:t>− else</a:t>
            </a:r>
            <a:r>
              <a:rPr lang="en-US" dirty="0" smtClean="0">
                <a:latin typeface="+mn-lt"/>
              </a:rPr>
              <a:t>,</a:t>
            </a:r>
            <a:endParaRPr lang="en-US" dirty="0">
              <a:latin typeface="+mn-lt"/>
            </a:endParaRPr>
          </a:p>
          <a:p>
            <a:r>
              <a:rPr lang="en-US" b="1" dirty="0">
                <a:latin typeface="+mn-lt"/>
              </a:rPr>
              <a:t>Step 3 </a:t>
            </a:r>
            <a:r>
              <a:rPr lang="en-US" dirty="0">
                <a:latin typeface="+mn-lt"/>
              </a:rPr>
              <a:t>− if </a:t>
            </a:r>
            <a:r>
              <a:rPr lang="en-US" dirty="0" err="1">
                <a:latin typeface="+mn-lt"/>
              </a:rPr>
              <a:t>current_position</a:t>
            </a:r>
            <a:r>
              <a:rPr lang="en-US" dirty="0">
                <a:latin typeface="+mn-lt"/>
              </a:rPr>
              <a:t> is an end point, return failed</a:t>
            </a:r>
            <a:r>
              <a:rPr lang="en-US" dirty="0" smtClean="0">
                <a:latin typeface="+mn-lt"/>
              </a:rPr>
              <a:t>.</a:t>
            </a:r>
            <a:endParaRPr lang="en-US" dirty="0">
              <a:latin typeface="+mn-lt"/>
            </a:endParaRPr>
          </a:p>
          <a:p>
            <a:r>
              <a:rPr lang="en-US" b="1" dirty="0">
                <a:latin typeface="+mn-lt"/>
              </a:rPr>
              <a:t>Step 4 </a:t>
            </a:r>
            <a:r>
              <a:rPr lang="en-US" dirty="0">
                <a:latin typeface="+mn-lt"/>
              </a:rPr>
              <a:t>− else, if </a:t>
            </a:r>
            <a:r>
              <a:rPr lang="en-US" dirty="0" err="1">
                <a:latin typeface="+mn-lt"/>
              </a:rPr>
              <a:t>current_position</a:t>
            </a:r>
            <a:r>
              <a:rPr lang="en-US" dirty="0">
                <a:latin typeface="+mn-lt"/>
              </a:rPr>
              <a:t> is not end point, explore and repeat above steps.</a:t>
            </a:r>
          </a:p>
        </p:txBody>
      </p:sp>
    </p:spTree>
    <p:extLst>
      <p:ext uri="{BB962C8B-B14F-4D97-AF65-F5344CB8AC3E}">
        <p14:creationId xmlns:p14="http://schemas.microsoft.com/office/powerpoint/2010/main" val="17994908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1771"/>
            <a:ext cx="8610600" cy="868362"/>
          </a:xfrm>
        </p:spPr>
        <p:txBody>
          <a:bodyPr/>
          <a:lstStyle/>
          <a:p>
            <a:r>
              <a:rPr lang="en-US" dirty="0" smtClean="0"/>
              <a:t>Knight’s tours and cryptography</a:t>
            </a:r>
            <a:endParaRPr lang="en-US" dirty="0"/>
          </a:p>
        </p:txBody>
      </p:sp>
      <p:pic>
        <p:nvPicPr>
          <p:cNvPr id="4" name="Content Placeholder 3"/>
          <p:cNvPicPr>
            <a:picLocks noGrp="1" noChangeAspect="1"/>
          </p:cNvPicPr>
          <p:nvPr>
            <p:ph idx="1"/>
          </p:nvPr>
        </p:nvPicPr>
        <p:blipFill>
          <a:blip r:embed="rId2"/>
          <a:stretch>
            <a:fillRect/>
          </a:stretch>
        </p:blipFill>
        <p:spPr>
          <a:xfrm>
            <a:off x="287592" y="1066801"/>
            <a:ext cx="8475408" cy="4502586"/>
          </a:xfrm>
          <a:prstGeom prst="rect">
            <a:avLst/>
          </a:prstGeom>
        </p:spPr>
      </p:pic>
      <p:sp>
        <p:nvSpPr>
          <p:cNvPr id="5" name="Rectangle 4"/>
          <p:cNvSpPr/>
          <p:nvPr/>
        </p:nvSpPr>
        <p:spPr>
          <a:xfrm>
            <a:off x="287592" y="5569387"/>
            <a:ext cx="8475408" cy="923330"/>
          </a:xfrm>
          <a:prstGeom prst="rect">
            <a:avLst/>
          </a:prstGeom>
        </p:spPr>
        <p:txBody>
          <a:bodyPr wrap="square">
            <a:spAutoFit/>
          </a:bodyPr>
          <a:lstStyle/>
          <a:p>
            <a:r>
              <a:rPr lang="en-US" dirty="0">
                <a:latin typeface="CMR12"/>
              </a:rPr>
              <a:t>A </a:t>
            </a:r>
            <a:r>
              <a:rPr lang="en-US" dirty="0" err="1">
                <a:latin typeface="CMR12"/>
              </a:rPr>
              <a:t>cryptotour</a:t>
            </a:r>
            <a:r>
              <a:rPr lang="en-US" dirty="0">
                <a:latin typeface="CMR12"/>
              </a:rPr>
              <a:t> is a puzzle in which the 64 words or syllables of a verse are</a:t>
            </a:r>
          </a:p>
          <a:p>
            <a:r>
              <a:rPr lang="en-US" dirty="0">
                <a:latin typeface="CMR12"/>
              </a:rPr>
              <a:t>printed on the squares of a chessboard and are to be read in the sequence of</a:t>
            </a:r>
          </a:p>
          <a:p>
            <a:r>
              <a:rPr lang="en-US" dirty="0">
                <a:latin typeface="CMR12"/>
              </a:rPr>
              <a:t>a knight’s tour.</a:t>
            </a:r>
            <a:endParaRPr lang="en-US" dirty="0"/>
          </a:p>
        </p:txBody>
      </p:sp>
      <p:pic>
        <p:nvPicPr>
          <p:cNvPr id="6" name="Picture 5"/>
          <p:cNvPicPr>
            <a:picLocks noChangeAspect="1"/>
          </p:cNvPicPr>
          <p:nvPr/>
        </p:nvPicPr>
        <p:blipFill>
          <a:blip r:embed="rId3"/>
          <a:stretch>
            <a:fillRect/>
          </a:stretch>
        </p:blipFill>
        <p:spPr>
          <a:xfrm>
            <a:off x="8173357" y="0"/>
            <a:ext cx="990600" cy="990600"/>
          </a:xfrm>
          <a:prstGeom prst="rect">
            <a:avLst/>
          </a:prstGeom>
        </p:spPr>
      </p:pic>
    </p:spTree>
    <p:extLst>
      <p:ext uri="{BB962C8B-B14F-4D97-AF65-F5344CB8AC3E}">
        <p14:creationId xmlns:p14="http://schemas.microsoft.com/office/powerpoint/2010/main" val="16075230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629"/>
            <a:ext cx="7848600" cy="868362"/>
          </a:xfrm>
        </p:spPr>
        <p:txBody>
          <a:bodyPr/>
          <a:lstStyle/>
          <a:p>
            <a:r>
              <a:rPr lang="en-US" dirty="0" smtClean="0"/>
              <a:t>Knight’s tours and 3-D patterns</a:t>
            </a:r>
            <a:endParaRPr lang="en-US" dirty="0"/>
          </a:p>
        </p:txBody>
      </p:sp>
      <p:pic>
        <p:nvPicPr>
          <p:cNvPr id="4" name="Content Placeholder 3"/>
          <p:cNvPicPr>
            <a:picLocks noGrp="1" noChangeAspect="1"/>
          </p:cNvPicPr>
          <p:nvPr>
            <p:ph idx="1"/>
          </p:nvPr>
        </p:nvPicPr>
        <p:blipFill>
          <a:blip r:embed="rId2"/>
          <a:stretch>
            <a:fillRect/>
          </a:stretch>
        </p:blipFill>
        <p:spPr>
          <a:xfrm>
            <a:off x="426310" y="875619"/>
            <a:ext cx="8108090" cy="4056062"/>
          </a:xfrm>
          <a:prstGeom prst="rect">
            <a:avLst/>
          </a:prstGeom>
        </p:spPr>
      </p:pic>
      <p:sp>
        <p:nvSpPr>
          <p:cNvPr id="5" name="Rectangle 4"/>
          <p:cNvSpPr/>
          <p:nvPr/>
        </p:nvSpPr>
        <p:spPr>
          <a:xfrm>
            <a:off x="304800" y="842962"/>
            <a:ext cx="8229600" cy="369332"/>
          </a:xfrm>
          <a:prstGeom prst="rect">
            <a:avLst/>
          </a:prstGeom>
        </p:spPr>
        <p:txBody>
          <a:bodyPr wrap="square">
            <a:spAutoFit/>
          </a:bodyPr>
          <a:lstStyle/>
          <a:p>
            <a:r>
              <a:rPr lang="en-US" dirty="0">
                <a:latin typeface="CMR12"/>
              </a:rPr>
              <a:t>Four polygons formed by </a:t>
            </a:r>
            <a:r>
              <a:rPr lang="en-US" dirty="0" smtClean="0">
                <a:latin typeface="CMR12"/>
              </a:rPr>
              <a:t>16 knight </a:t>
            </a:r>
            <a:r>
              <a:rPr lang="en-US" dirty="0">
                <a:latin typeface="CMR12"/>
              </a:rPr>
              <a:t>moves and their tessellation of </a:t>
            </a:r>
            <a:r>
              <a:rPr lang="en-US" dirty="0" smtClean="0">
                <a:latin typeface="CMR12"/>
              </a:rPr>
              <a:t>the plane </a:t>
            </a:r>
            <a:endParaRPr lang="en-US" dirty="0"/>
          </a:p>
        </p:txBody>
      </p:sp>
      <p:pic>
        <p:nvPicPr>
          <p:cNvPr id="7" name="Picture 6"/>
          <p:cNvPicPr>
            <a:picLocks noChangeAspect="1"/>
          </p:cNvPicPr>
          <p:nvPr/>
        </p:nvPicPr>
        <p:blipFill>
          <a:blip r:embed="rId3"/>
          <a:stretch>
            <a:fillRect/>
          </a:stretch>
        </p:blipFill>
        <p:spPr>
          <a:xfrm>
            <a:off x="533400" y="4724401"/>
            <a:ext cx="6497281" cy="2133600"/>
          </a:xfrm>
          <a:prstGeom prst="rect">
            <a:avLst/>
          </a:prstGeom>
        </p:spPr>
      </p:pic>
      <p:sp>
        <p:nvSpPr>
          <p:cNvPr id="8" name="Rectangle 7"/>
          <p:cNvSpPr/>
          <p:nvPr/>
        </p:nvSpPr>
        <p:spPr>
          <a:xfrm>
            <a:off x="7030680" y="4572000"/>
            <a:ext cx="2265719" cy="2031325"/>
          </a:xfrm>
          <a:prstGeom prst="rect">
            <a:avLst/>
          </a:prstGeom>
        </p:spPr>
        <p:txBody>
          <a:bodyPr wrap="square">
            <a:spAutoFit/>
          </a:bodyPr>
          <a:lstStyle/>
          <a:p>
            <a:r>
              <a:rPr lang="en-US" dirty="0">
                <a:latin typeface="CMR12"/>
              </a:rPr>
              <a:t>Knight’s tour tessellations can even </a:t>
            </a:r>
            <a:r>
              <a:rPr lang="en-US" dirty="0" smtClean="0">
                <a:latin typeface="CMR12"/>
              </a:rPr>
              <a:t>be used </a:t>
            </a:r>
            <a:r>
              <a:rPr lang="en-US" dirty="0">
                <a:latin typeface="CMR12"/>
              </a:rPr>
              <a:t>to create beautiful 3-D patterns such as </a:t>
            </a:r>
            <a:r>
              <a:rPr lang="en-US" dirty="0" err="1" smtClean="0">
                <a:latin typeface="CMR12"/>
              </a:rPr>
              <a:t>astersphaira</a:t>
            </a:r>
            <a:r>
              <a:rPr lang="en-US" dirty="0">
                <a:latin typeface="CMR12"/>
              </a:rPr>
              <a:t> </a:t>
            </a:r>
            <a:r>
              <a:rPr lang="en-US" dirty="0" err="1">
                <a:latin typeface="CMR12"/>
              </a:rPr>
              <a:t>hexastersphaira</a:t>
            </a:r>
            <a:endParaRPr lang="en-US" dirty="0"/>
          </a:p>
        </p:txBody>
      </p:sp>
      <p:pic>
        <p:nvPicPr>
          <p:cNvPr id="9" name="Picture 8"/>
          <p:cNvPicPr>
            <a:picLocks noChangeAspect="1"/>
          </p:cNvPicPr>
          <p:nvPr/>
        </p:nvPicPr>
        <p:blipFill>
          <a:blip r:embed="rId4"/>
          <a:stretch>
            <a:fillRect/>
          </a:stretch>
        </p:blipFill>
        <p:spPr>
          <a:xfrm>
            <a:off x="8331199" y="0"/>
            <a:ext cx="914399" cy="914399"/>
          </a:xfrm>
          <a:prstGeom prst="rect">
            <a:avLst/>
          </a:prstGeom>
        </p:spPr>
      </p:pic>
    </p:spTree>
    <p:extLst>
      <p:ext uri="{BB962C8B-B14F-4D97-AF65-F5344CB8AC3E}">
        <p14:creationId xmlns:p14="http://schemas.microsoft.com/office/powerpoint/2010/main" val="30426303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18">
            <a:extLst>
              <a:ext uri="{FF2B5EF4-FFF2-40B4-BE49-F238E27FC236}">
                <a16:creationId xmlns:a16="http://schemas.microsoft.com/office/drawing/2014/main" xmlns="" id="{D6223868-1818-40F6-B95F-2B0CB8D3C7AB}"/>
              </a:ext>
            </a:extLst>
          </p:cNvPr>
          <p:cNvSpPr txBox="1"/>
          <p:nvPr/>
        </p:nvSpPr>
        <p:spPr>
          <a:xfrm>
            <a:off x="2595729" y="941463"/>
            <a:ext cx="3988205" cy="323850"/>
          </a:xfrm>
          <a:prstGeom prst="rect">
            <a:avLst/>
          </a:prstGeom>
        </p:spPr>
        <p:txBody>
          <a:bodyPr wrap="square" lIns="0" tIns="0" rIns="0" bIns="0" rtlCol="0">
            <a:noAutofit/>
          </a:bodyPr>
          <a:lstStyle/>
          <a:p>
            <a:pPr marL="9525">
              <a:lnSpc>
                <a:spcPts val="2528"/>
              </a:lnSpc>
              <a:spcBef>
                <a:spcPts val="126"/>
              </a:spcBef>
            </a:pPr>
            <a:endParaRPr lang="en-US" sz="2400" dirty="0">
              <a:cs typeface="Arial"/>
            </a:endParaRPr>
          </a:p>
        </p:txBody>
      </p:sp>
      <p:pic>
        <p:nvPicPr>
          <p:cNvPr id="156682" name="Picture 10" descr="116 Rat Maze Stock Photos, Pictures &amp; Royalty-Free Images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94375"/>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1744239" y="1594375"/>
            <a:ext cx="5465022"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Rat in a Maze </a:t>
            </a:r>
            <a:r>
              <a:rPr lang="en-US" sz="4000" spc="3" dirty="0" smtClean="0">
                <a:solidFill>
                  <a:srgbClr val="0070C0"/>
                </a:solidFill>
                <a:latin typeface="+mn-lt"/>
                <a:cs typeface="Arial"/>
              </a:rPr>
              <a:t>Puzzles</a:t>
            </a:r>
            <a:endParaRPr lang="en-US" sz="4000" spc="3" dirty="0">
              <a:solidFill>
                <a:srgbClr val="0070C0"/>
              </a:solidFill>
              <a:latin typeface="+mn-lt"/>
              <a:cs typeface="Arial"/>
            </a:endParaRPr>
          </a:p>
        </p:txBody>
      </p:sp>
    </p:spTree>
    <p:extLst>
      <p:ext uri="{BB962C8B-B14F-4D97-AF65-F5344CB8AC3E}">
        <p14:creationId xmlns:p14="http://schemas.microsoft.com/office/powerpoint/2010/main" val="2738174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p:nvPr/>
        </p:nvSpPr>
        <p:spPr>
          <a:xfrm>
            <a:off x="114300" y="1428750"/>
            <a:ext cx="8572500" cy="1771650"/>
          </a:xfrm>
          <a:prstGeom prst="rect">
            <a:avLst/>
          </a:prstGeom>
        </p:spPr>
        <p:txBody>
          <a:bodyPr wrap="square" lIns="0" tIns="0" rIns="0" bIns="0" rtlCol="0">
            <a:noAutofit/>
          </a:bodyPr>
          <a:lstStyle/>
          <a:p>
            <a:pPr marL="9525" algn="just">
              <a:lnSpc>
                <a:spcPts val="2528"/>
              </a:lnSpc>
              <a:spcBef>
                <a:spcPts val="126"/>
              </a:spcBef>
            </a:pPr>
            <a:r>
              <a:rPr lang="en-US" sz="2800" spc="3" dirty="0" smtClean="0">
                <a:latin typeface="+mn-lt"/>
                <a:cs typeface="Arial"/>
              </a:rPr>
              <a:t>Problem </a:t>
            </a:r>
            <a:endParaRPr lang="en-US" sz="2800" dirty="0">
              <a:latin typeface="+mn-lt"/>
              <a:cs typeface="Arial"/>
            </a:endParaRPr>
          </a:p>
          <a:p>
            <a:pPr marL="9525" algn="just">
              <a:lnSpc>
                <a:spcPts val="2528"/>
              </a:lnSpc>
              <a:spcBef>
                <a:spcPts val="126"/>
              </a:spcBef>
            </a:pPr>
            <a:r>
              <a:rPr lang="en-US" sz="2000" dirty="0">
                <a:latin typeface="+mn-lt"/>
              </a:rPr>
              <a:t>Given a maze, </a:t>
            </a:r>
            <a:r>
              <a:rPr lang="en-US" sz="2000" dirty="0" err="1">
                <a:latin typeface="+mn-lt"/>
              </a:rPr>
              <a:t>NxN</a:t>
            </a:r>
            <a:r>
              <a:rPr lang="en-US" sz="2000" dirty="0">
                <a:latin typeface="+mn-lt"/>
              </a:rPr>
              <a:t> matrix. A rat has to find a path from source to destination. maze[0][0] (left top corner)is the source and maze[N-1][N-1](right bottom corner) is destination. There are few cells which are blocked, means rat cannot enter into those cells. Rat can move in any direction ( left, right, up and down</a:t>
            </a:r>
            <a:r>
              <a:rPr lang="en-US" sz="2000" dirty="0" smtClean="0">
                <a:latin typeface="+mn-lt"/>
              </a:rPr>
              <a:t>).</a:t>
            </a:r>
            <a:endParaRPr lang="en-US" sz="2000" dirty="0">
              <a:latin typeface="+mn-lt"/>
            </a:endParaRPr>
          </a:p>
        </p:txBody>
      </p:sp>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sp>
        <p:nvSpPr>
          <p:cNvPr id="7" name="object 18">
            <a:extLst>
              <a:ext uri="{FF2B5EF4-FFF2-40B4-BE49-F238E27FC236}">
                <a16:creationId xmlns:a16="http://schemas.microsoft.com/office/drawing/2014/main" xmlns="" id="{D6223868-1818-40F6-B95F-2B0CB8D3C7AB}"/>
              </a:ext>
            </a:extLst>
          </p:cNvPr>
          <p:cNvSpPr txBox="1"/>
          <p:nvPr/>
        </p:nvSpPr>
        <p:spPr>
          <a:xfrm>
            <a:off x="2595729" y="941463"/>
            <a:ext cx="3988205" cy="323850"/>
          </a:xfrm>
          <a:prstGeom prst="rect">
            <a:avLst/>
          </a:prstGeom>
        </p:spPr>
        <p:txBody>
          <a:bodyPr wrap="square" lIns="0" tIns="0" rIns="0" bIns="0" rtlCol="0">
            <a:noAutofit/>
          </a:bodyPr>
          <a:lstStyle/>
          <a:p>
            <a:pPr marL="9525">
              <a:lnSpc>
                <a:spcPts val="2528"/>
              </a:lnSpc>
              <a:spcBef>
                <a:spcPts val="126"/>
              </a:spcBef>
            </a:pPr>
            <a:endParaRPr lang="en-US" sz="2400" dirty="0">
              <a:cs typeface="Arial"/>
            </a:endParaRPr>
          </a:p>
        </p:txBody>
      </p:sp>
      <p:pic>
        <p:nvPicPr>
          <p:cNvPr id="156674" name="Picture 2" descr="Free printable rat maze. Download the maze and solution at  https://museprintables… | Mazes for kids printable, Math activities  preschool, Printable puzzles for kid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3573"/>
            <a:ext cx="1179555" cy="91218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091203" y="382122"/>
            <a:ext cx="5465022"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Rat in a Maze </a:t>
            </a:r>
            <a:r>
              <a:rPr lang="en-US" sz="4000" spc="3" dirty="0" smtClean="0">
                <a:solidFill>
                  <a:srgbClr val="0070C0"/>
                </a:solidFill>
                <a:latin typeface="+mn-lt"/>
                <a:cs typeface="Arial"/>
              </a:rPr>
              <a:t>Puzzles</a:t>
            </a:r>
            <a:endParaRPr lang="en-US" sz="4000" spc="3" dirty="0">
              <a:solidFill>
                <a:srgbClr val="0070C0"/>
              </a:solidFill>
              <a:latin typeface="+mn-lt"/>
              <a:cs typeface="Arial"/>
            </a:endParaRPr>
          </a:p>
        </p:txBody>
      </p:sp>
      <p:pic>
        <p:nvPicPr>
          <p:cNvPr id="156680" name="Picture 8" descr="https://ibpublicimages.s3-us-west-2.amazonaws.com/tutorial/backtracking6.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295400" y="3363837"/>
            <a:ext cx="5288534" cy="349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8207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p:nvPr/>
        </p:nvSpPr>
        <p:spPr>
          <a:xfrm>
            <a:off x="228600" y="1104705"/>
            <a:ext cx="6115050" cy="323850"/>
          </a:xfrm>
          <a:prstGeom prst="rect">
            <a:avLst/>
          </a:prstGeom>
        </p:spPr>
        <p:txBody>
          <a:bodyPr wrap="square" lIns="0" tIns="0" rIns="0" bIns="0" rtlCol="0">
            <a:noAutofit/>
          </a:bodyPr>
          <a:lstStyle/>
          <a:p>
            <a:pPr marL="9525">
              <a:spcBef>
                <a:spcPts val="126"/>
              </a:spcBef>
            </a:pPr>
            <a:r>
              <a:rPr lang="en-US" b="1" dirty="0">
                <a:solidFill>
                  <a:schemeClr val="accent1">
                    <a:lumMod val="75000"/>
                  </a:schemeClr>
                </a:solidFill>
              </a:rPr>
              <a:t>Rat in a Maze Problem when movement in all possible directions is allowed</a:t>
            </a:r>
          </a:p>
          <a:p>
            <a:pPr marL="9525">
              <a:spcBef>
                <a:spcPts val="126"/>
              </a:spcBef>
            </a:pPr>
            <a:r>
              <a:rPr lang="en-US" b="1" spc="3" dirty="0" smtClean="0">
                <a:latin typeface="+mn-lt"/>
                <a:cs typeface="Arial"/>
              </a:rPr>
              <a:t>Solution </a:t>
            </a:r>
            <a:r>
              <a:rPr lang="en-US" b="1" spc="3" dirty="0">
                <a:latin typeface="+mn-lt"/>
                <a:cs typeface="Arial"/>
              </a:rPr>
              <a:t>Algorithm </a:t>
            </a:r>
            <a:endParaRPr lang="en-US" b="1" dirty="0">
              <a:latin typeface="+mn-lt"/>
              <a:cs typeface="Arial"/>
            </a:endParaRPr>
          </a:p>
          <a:p>
            <a:pPr marL="342900" indent="-342900">
              <a:buFont typeface="+mj-lt"/>
              <a:buAutoNum type="arabicPeriod"/>
            </a:pPr>
            <a:r>
              <a:rPr lang="en-US" dirty="0">
                <a:latin typeface="+mn-lt"/>
              </a:rPr>
              <a:t>Start from the initial index (i.e. (0,0)) and look for the valid moves through the adjacent cells in the order </a:t>
            </a:r>
            <a:r>
              <a:rPr lang="en-US" b="1" dirty="0">
                <a:latin typeface="+mn-lt"/>
              </a:rPr>
              <a:t>Down-&gt;Left-&gt;Right-&gt;Up</a:t>
            </a:r>
            <a:r>
              <a:rPr lang="en-US" dirty="0">
                <a:latin typeface="+mn-lt"/>
              </a:rPr>
              <a:t> (so as to get the sorted paths) in the grid</a:t>
            </a:r>
            <a:r>
              <a:rPr lang="en-US" dirty="0" smtClean="0">
                <a:latin typeface="+mn-lt"/>
              </a:rPr>
              <a:t>.</a:t>
            </a:r>
          </a:p>
          <a:p>
            <a:pPr marL="342900" indent="-342900">
              <a:buFont typeface="+mj-lt"/>
              <a:buAutoNum type="arabicPeriod"/>
            </a:pPr>
            <a:endParaRPr lang="en-US" dirty="0">
              <a:latin typeface="+mn-lt"/>
            </a:endParaRPr>
          </a:p>
          <a:p>
            <a:pPr marL="342900" indent="-342900">
              <a:buFont typeface="+mj-lt"/>
              <a:buAutoNum type="arabicPeriod"/>
            </a:pPr>
            <a:r>
              <a:rPr lang="en-US" dirty="0">
                <a:latin typeface="+mn-lt"/>
              </a:rPr>
              <a:t>If the move is possible, then move to that cell while storing the character corresponding to the move(D,L,R,U) and again start looking for the valid move until the last index (i.e. (n-1,n-1)) is reached</a:t>
            </a:r>
            <a:r>
              <a:rPr lang="en-US" dirty="0" smtClean="0">
                <a:latin typeface="+mn-lt"/>
              </a:rPr>
              <a:t>.</a:t>
            </a:r>
          </a:p>
          <a:p>
            <a:pPr marL="342900" indent="-342900">
              <a:buFont typeface="+mj-lt"/>
              <a:buAutoNum type="arabicPeriod"/>
            </a:pPr>
            <a:endParaRPr lang="en-US" dirty="0">
              <a:latin typeface="+mn-lt"/>
            </a:endParaRPr>
          </a:p>
          <a:p>
            <a:pPr marL="342900" indent="-342900">
              <a:buFont typeface="+mj-lt"/>
              <a:buAutoNum type="arabicPeriod"/>
            </a:pPr>
            <a:r>
              <a:rPr lang="en-US" dirty="0">
                <a:latin typeface="+mn-lt"/>
              </a:rPr>
              <a:t>Also, keep on marking the cells as visited and when we traversed all the paths possible from that cell, then unmark that cell for other different paths and remove the character from the path formed</a:t>
            </a:r>
            <a:r>
              <a:rPr lang="en-US" dirty="0" smtClean="0">
                <a:latin typeface="+mn-lt"/>
              </a:rPr>
              <a:t>.</a:t>
            </a:r>
          </a:p>
          <a:p>
            <a:pPr marL="342900" indent="-342900">
              <a:buFont typeface="+mj-lt"/>
              <a:buAutoNum type="arabicPeriod"/>
            </a:pPr>
            <a:endParaRPr lang="en-US" dirty="0">
              <a:latin typeface="+mn-lt"/>
            </a:endParaRPr>
          </a:p>
          <a:p>
            <a:pPr marL="342900" indent="-342900">
              <a:buFont typeface="+mj-lt"/>
              <a:buAutoNum type="arabicPeriod"/>
            </a:pPr>
            <a:r>
              <a:rPr lang="en-US" dirty="0">
                <a:latin typeface="+mn-lt"/>
              </a:rPr>
              <a:t>As the last index of the grid(bottom right) is reached, then store the traversed path.</a:t>
            </a:r>
          </a:p>
          <a:p>
            <a:pPr marL="9525">
              <a:spcBef>
                <a:spcPts val="126"/>
              </a:spcBef>
            </a:pPr>
            <a:endParaRPr dirty="0">
              <a:latin typeface="+mn-lt"/>
              <a:cs typeface="Arial"/>
            </a:endParaRPr>
          </a:p>
        </p:txBody>
      </p:sp>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pic>
        <p:nvPicPr>
          <p:cNvPr id="8" name="Picture 7">
            <a:extLst>
              <a:ext uri="{FF2B5EF4-FFF2-40B4-BE49-F238E27FC236}">
                <a16:creationId xmlns:a16="http://schemas.microsoft.com/office/drawing/2014/main" xmlns="" id="{6847B5EE-9355-43E4-A944-6D1722F08B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3204" y="798552"/>
            <a:ext cx="2237609" cy="2249448"/>
          </a:xfrm>
          <a:prstGeom prst="rect">
            <a:avLst/>
          </a:prstGeom>
        </p:spPr>
      </p:pic>
      <p:pic>
        <p:nvPicPr>
          <p:cNvPr id="5" name="Picture 4">
            <a:extLst>
              <a:ext uri="{FF2B5EF4-FFF2-40B4-BE49-F238E27FC236}">
                <a16:creationId xmlns:a16="http://schemas.microsoft.com/office/drawing/2014/main" xmlns="" id="{8DC6604D-F12C-438C-9E22-17C8510A2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3204" y="3312315"/>
            <a:ext cx="2280408" cy="2290454"/>
          </a:xfrm>
          <a:prstGeom prst="rect">
            <a:avLst/>
          </a:prstGeom>
        </p:spPr>
      </p:pic>
      <p:pic>
        <p:nvPicPr>
          <p:cNvPr id="10" name="Picture 2" descr="Free printable rat maze. Download the maze and solution at  https://museprintables… | Mazes for kids printable, Math activities  preschool, Printable puzzles for kid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3573"/>
            <a:ext cx="1179555" cy="91218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091203" y="382122"/>
            <a:ext cx="5465022"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Rat in a Maze </a:t>
            </a:r>
            <a:r>
              <a:rPr lang="en-US" sz="4000" spc="3" dirty="0" smtClean="0">
                <a:solidFill>
                  <a:srgbClr val="0070C0"/>
                </a:solidFill>
                <a:latin typeface="+mn-lt"/>
                <a:cs typeface="Arial"/>
              </a:rPr>
              <a:t>Puzzles</a:t>
            </a:r>
            <a:endParaRPr lang="en-US" sz="4000" spc="3" dirty="0">
              <a:solidFill>
                <a:srgbClr val="0070C0"/>
              </a:solidFill>
              <a:latin typeface="+mn-lt"/>
              <a:cs typeface="Arial"/>
            </a:endParaRPr>
          </a:p>
        </p:txBody>
      </p:sp>
      <p:sp>
        <p:nvSpPr>
          <p:cNvPr id="4" name="Rectangle 3"/>
          <p:cNvSpPr/>
          <p:nvPr/>
        </p:nvSpPr>
        <p:spPr>
          <a:xfrm>
            <a:off x="5562600" y="6534834"/>
            <a:ext cx="4572000" cy="646331"/>
          </a:xfrm>
          <a:prstGeom prst="rect">
            <a:avLst/>
          </a:prstGeom>
        </p:spPr>
        <p:txBody>
          <a:bodyPr>
            <a:spAutoFit/>
          </a:bodyPr>
          <a:lstStyle/>
          <a:p>
            <a:r>
              <a:rPr lang="en-US" b="1" dirty="0">
                <a:solidFill>
                  <a:srgbClr val="273239"/>
                </a:solidFill>
                <a:latin typeface="urw-din"/>
              </a:rPr>
              <a:t>Time Complexity:</a:t>
            </a:r>
            <a:r>
              <a:rPr lang="en-US" dirty="0">
                <a:solidFill>
                  <a:srgbClr val="273239"/>
                </a:solidFill>
                <a:latin typeface="urw-din"/>
              </a:rPr>
              <a:t> O(2^(n^2)). </a:t>
            </a:r>
            <a:br>
              <a:rPr lang="en-US" dirty="0">
                <a:solidFill>
                  <a:srgbClr val="273239"/>
                </a:solidFill>
                <a:latin typeface="urw-din"/>
              </a:rPr>
            </a:br>
            <a:endParaRPr lang="en-US" b="0" i="0" dirty="0">
              <a:solidFill>
                <a:srgbClr val="273239"/>
              </a:solidFill>
              <a:effectLst/>
              <a:latin typeface="urw-din"/>
            </a:endParaRPr>
          </a:p>
        </p:txBody>
      </p:sp>
    </p:spTree>
    <p:extLst>
      <p:ext uri="{BB962C8B-B14F-4D97-AF65-F5344CB8AC3E}">
        <p14:creationId xmlns:p14="http://schemas.microsoft.com/office/powerpoint/2010/main" val="17733432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pic>
        <p:nvPicPr>
          <p:cNvPr id="10" name="Picture 2" descr="Free printable rat maze. Download the maze and solution at  https://museprintables… | Mazes for kids printable, Math activities  preschool, Printable puzzles for kid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3573"/>
            <a:ext cx="1179555" cy="91218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091203" y="382122"/>
            <a:ext cx="5465022"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Rat in a Maze </a:t>
            </a:r>
            <a:r>
              <a:rPr lang="en-US" sz="4000" spc="3" dirty="0" smtClean="0">
                <a:solidFill>
                  <a:srgbClr val="0070C0"/>
                </a:solidFill>
                <a:latin typeface="+mn-lt"/>
                <a:cs typeface="Arial"/>
              </a:rPr>
              <a:t>Puzzles</a:t>
            </a:r>
            <a:endParaRPr lang="en-US" sz="4000" spc="3" dirty="0">
              <a:solidFill>
                <a:srgbClr val="0070C0"/>
              </a:solidFill>
              <a:latin typeface="+mn-lt"/>
              <a:cs typeface="Arial"/>
            </a:endParaRPr>
          </a:p>
        </p:txBody>
      </p:sp>
      <p:sp>
        <p:nvSpPr>
          <p:cNvPr id="3" name="Rectangle 2"/>
          <p:cNvSpPr/>
          <p:nvPr/>
        </p:nvSpPr>
        <p:spPr>
          <a:xfrm>
            <a:off x="200890" y="1502688"/>
            <a:ext cx="7772400" cy="5355312"/>
          </a:xfrm>
          <a:prstGeom prst="rect">
            <a:avLst/>
          </a:prstGeom>
        </p:spPr>
        <p:txBody>
          <a:bodyPr wrap="square">
            <a:spAutoFit/>
          </a:bodyPr>
          <a:lstStyle/>
          <a:p>
            <a:r>
              <a:rPr lang="en-US" dirty="0">
                <a:latin typeface="+mn-lt"/>
              </a:rPr>
              <a:t>bool </a:t>
            </a:r>
            <a:r>
              <a:rPr lang="en-US" dirty="0" err="1">
                <a:latin typeface="+mn-lt"/>
              </a:rPr>
              <a:t>solveMazeUtil</a:t>
            </a:r>
            <a:r>
              <a:rPr lang="en-US" dirty="0">
                <a:latin typeface="+mn-lt"/>
              </a:rPr>
              <a:t>(</a:t>
            </a:r>
            <a:r>
              <a:rPr lang="en-US" dirty="0" err="1">
                <a:latin typeface="+mn-lt"/>
              </a:rPr>
              <a:t>int</a:t>
            </a:r>
            <a:r>
              <a:rPr lang="en-US" dirty="0">
                <a:latin typeface="+mn-lt"/>
              </a:rPr>
              <a:t> maze[N][N], </a:t>
            </a:r>
            <a:r>
              <a:rPr lang="en-US" dirty="0" err="1">
                <a:latin typeface="+mn-lt"/>
              </a:rPr>
              <a:t>int</a:t>
            </a:r>
            <a:r>
              <a:rPr lang="en-US" dirty="0">
                <a:latin typeface="+mn-lt"/>
              </a:rPr>
              <a:t> x, </a:t>
            </a:r>
            <a:r>
              <a:rPr lang="en-US" dirty="0" err="1">
                <a:latin typeface="+mn-lt"/>
              </a:rPr>
              <a:t>int</a:t>
            </a:r>
            <a:r>
              <a:rPr lang="en-US" dirty="0">
                <a:latin typeface="+mn-lt"/>
              </a:rPr>
              <a:t> y, </a:t>
            </a:r>
            <a:r>
              <a:rPr lang="en-US" dirty="0" err="1">
                <a:latin typeface="+mn-lt"/>
              </a:rPr>
              <a:t>int</a:t>
            </a:r>
            <a:r>
              <a:rPr lang="en-US" dirty="0">
                <a:latin typeface="+mn-lt"/>
              </a:rPr>
              <a:t> sol[N][N])</a:t>
            </a:r>
          </a:p>
          <a:p>
            <a:r>
              <a:rPr lang="en-US" dirty="0">
                <a:latin typeface="+mn-lt"/>
              </a:rPr>
              <a:t>{</a:t>
            </a:r>
          </a:p>
          <a:p>
            <a:r>
              <a:rPr lang="en-US" dirty="0">
                <a:latin typeface="+mn-lt"/>
              </a:rPr>
              <a:t>    if(x == N-1 &amp;&amp; y == N-1)</a:t>
            </a:r>
          </a:p>
          <a:p>
            <a:r>
              <a:rPr lang="en-US" dirty="0">
                <a:latin typeface="+mn-lt"/>
              </a:rPr>
              <a:t>    {</a:t>
            </a:r>
          </a:p>
          <a:p>
            <a:r>
              <a:rPr lang="en-US" dirty="0">
                <a:latin typeface="+mn-lt"/>
              </a:rPr>
              <a:t>        sol[x][y] = 1;</a:t>
            </a:r>
          </a:p>
          <a:p>
            <a:r>
              <a:rPr lang="en-US" dirty="0">
                <a:latin typeface="+mn-lt"/>
              </a:rPr>
              <a:t>        return true;</a:t>
            </a:r>
          </a:p>
          <a:p>
            <a:r>
              <a:rPr lang="en-US" dirty="0">
                <a:latin typeface="+mn-lt"/>
              </a:rPr>
              <a:t>    }</a:t>
            </a:r>
          </a:p>
          <a:p>
            <a:r>
              <a:rPr lang="en-US" dirty="0">
                <a:latin typeface="+mn-lt"/>
              </a:rPr>
              <a:t>    if(</a:t>
            </a:r>
            <a:r>
              <a:rPr lang="en-US" dirty="0" err="1">
                <a:latin typeface="+mn-lt"/>
              </a:rPr>
              <a:t>isSafe</a:t>
            </a:r>
            <a:r>
              <a:rPr lang="en-US" dirty="0">
                <a:latin typeface="+mn-lt"/>
              </a:rPr>
              <a:t>(maze, x, y) == true)</a:t>
            </a:r>
          </a:p>
          <a:p>
            <a:r>
              <a:rPr lang="en-US" dirty="0">
                <a:latin typeface="+mn-lt"/>
              </a:rPr>
              <a:t>    {</a:t>
            </a:r>
          </a:p>
          <a:p>
            <a:r>
              <a:rPr lang="en-US" dirty="0">
                <a:latin typeface="+mn-lt"/>
              </a:rPr>
              <a:t>        sol[x][y] = 1</a:t>
            </a:r>
            <a:r>
              <a:rPr lang="en-US" dirty="0" smtClean="0">
                <a:latin typeface="+mn-lt"/>
              </a:rPr>
              <a:t>;</a:t>
            </a:r>
            <a:endParaRPr lang="en-US" dirty="0">
              <a:latin typeface="+mn-lt"/>
            </a:endParaRPr>
          </a:p>
          <a:p>
            <a:r>
              <a:rPr lang="en-US" dirty="0">
                <a:latin typeface="+mn-lt"/>
              </a:rPr>
              <a:t>        if (</a:t>
            </a:r>
            <a:r>
              <a:rPr lang="en-US" dirty="0" err="1">
                <a:latin typeface="+mn-lt"/>
              </a:rPr>
              <a:t>solveMazeUtil</a:t>
            </a:r>
            <a:r>
              <a:rPr lang="en-US" dirty="0">
                <a:latin typeface="+mn-lt"/>
              </a:rPr>
              <a:t>(maze, x+1, y, sol) == true)</a:t>
            </a:r>
          </a:p>
          <a:p>
            <a:r>
              <a:rPr lang="en-US" dirty="0">
                <a:latin typeface="+mn-lt"/>
              </a:rPr>
              <a:t>            return true;</a:t>
            </a:r>
          </a:p>
          <a:p>
            <a:r>
              <a:rPr lang="en-US" dirty="0">
                <a:latin typeface="+mn-lt"/>
              </a:rPr>
              <a:t>        if (</a:t>
            </a:r>
            <a:r>
              <a:rPr lang="en-US" dirty="0" err="1">
                <a:latin typeface="+mn-lt"/>
              </a:rPr>
              <a:t>solveMazeUtil</a:t>
            </a:r>
            <a:r>
              <a:rPr lang="en-US" dirty="0">
                <a:latin typeface="+mn-lt"/>
              </a:rPr>
              <a:t>(maze, x, y+1, sol) == true)</a:t>
            </a:r>
          </a:p>
          <a:p>
            <a:r>
              <a:rPr lang="en-US" dirty="0">
                <a:latin typeface="+mn-lt"/>
              </a:rPr>
              <a:t>            return true;</a:t>
            </a:r>
          </a:p>
          <a:p>
            <a:r>
              <a:rPr lang="en-US" dirty="0">
                <a:latin typeface="+mn-lt"/>
              </a:rPr>
              <a:t>        sol[x][y] = 0;</a:t>
            </a:r>
          </a:p>
          <a:p>
            <a:r>
              <a:rPr lang="en-US" dirty="0">
                <a:latin typeface="+mn-lt"/>
              </a:rPr>
              <a:t>        return false;</a:t>
            </a:r>
          </a:p>
          <a:p>
            <a:r>
              <a:rPr lang="en-US" dirty="0">
                <a:latin typeface="+mn-lt"/>
              </a:rPr>
              <a:t>    }</a:t>
            </a:r>
          </a:p>
          <a:p>
            <a:r>
              <a:rPr lang="en-US" dirty="0">
                <a:latin typeface="+mn-lt"/>
              </a:rPr>
              <a:t>    return false;</a:t>
            </a:r>
          </a:p>
          <a:p>
            <a:r>
              <a:rPr lang="en-US" dirty="0">
                <a:latin typeface="+mn-lt"/>
              </a:rPr>
              <a:t>}</a:t>
            </a:r>
          </a:p>
        </p:txBody>
      </p:sp>
      <p:pic>
        <p:nvPicPr>
          <p:cNvPr id="169986" name="Picture 2" descr="https://www.geeksforgeeks.org/wp-content/uploads/ratinmaze_filled_path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2647" y="0"/>
            <a:ext cx="2159556" cy="192708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35526" y="902354"/>
            <a:ext cx="6470073" cy="369332"/>
          </a:xfrm>
          <a:prstGeom prst="rect">
            <a:avLst/>
          </a:prstGeom>
          <a:solidFill>
            <a:schemeClr val="accent1">
              <a:lumMod val="40000"/>
              <a:lumOff val="60000"/>
            </a:schemeClr>
          </a:solidFill>
        </p:spPr>
        <p:txBody>
          <a:bodyPr wrap="square">
            <a:spAutoFit/>
          </a:bodyPr>
          <a:lstStyle/>
          <a:p>
            <a:r>
              <a:rPr lang="en-US" dirty="0">
                <a:solidFill>
                  <a:srgbClr val="273239"/>
                </a:solidFill>
                <a:latin typeface="urw-din"/>
              </a:rPr>
              <a:t>The rat can move only in two directions: </a:t>
            </a:r>
            <a:r>
              <a:rPr lang="en-US" b="1" dirty="0">
                <a:solidFill>
                  <a:srgbClr val="273239"/>
                </a:solidFill>
                <a:latin typeface="urw-din"/>
              </a:rPr>
              <a:t>forward and down</a:t>
            </a:r>
            <a:r>
              <a:rPr lang="en-US" dirty="0">
                <a:solidFill>
                  <a:srgbClr val="273239"/>
                </a:solidFill>
                <a:latin typeface="urw-din"/>
              </a:rPr>
              <a:t>. </a:t>
            </a:r>
            <a:endParaRPr lang="en-US" dirty="0"/>
          </a:p>
        </p:txBody>
      </p:sp>
    </p:spTree>
    <p:extLst>
      <p:ext uri="{BB962C8B-B14F-4D97-AF65-F5344CB8AC3E}">
        <p14:creationId xmlns:p14="http://schemas.microsoft.com/office/powerpoint/2010/main" val="4635694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sp>
        <p:nvSpPr>
          <p:cNvPr id="2" name="Rectangle 1"/>
          <p:cNvSpPr/>
          <p:nvPr/>
        </p:nvSpPr>
        <p:spPr>
          <a:xfrm>
            <a:off x="228600" y="457200"/>
            <a:ext cx="8534400" cy="5262979"/>
          </a:xfrm>
          <a:prstGeom prst="rect">
            <a:avLst/>
          </a:prstGeom>
        </p:spPr>
        <p:txBody>
          <a:bodyPr wrap="square">
            <a:spAutoFit/>
          </a:bodyPr>
          <a:lstStyle/>
          <a:p>
            <a:pPr algn="just"/>
            <a:r>
              <a:rPr lang="en-US" sz="2400" b="1" dirty="0">
                <a:solidFill>
                  <a:srgbClr val="333333"/>
                </a:solidFill>
                <a:latin typeface="+mn-lt"/>
              </a:rPr>
              <a:t>Is backtracking better than brute force algorithms</a:t>
            </a:r>
            <a:r>
              <a:rPr lang="en-US" sz="2400" b="1" dirty="0" smtClean="0">
                <a:solidFill>
                  <a:srgbClr val="333333"/>
                </a:solidFill>
                <a:latin typeface="+mn-lt"/>
              </a:rPr>
              <a:t>?</a:t>
            </a:r>
          </a:p>
          <a:p>
            <a:pPr algn="just"/>
            <a:endParaRPr lang="en-US" sz="2400" dirty="0">
              <a:solidFill>
                <a:srgbClr val="333333"/>
              </a:solidFill>
              <a:latin typeface="+mn-lt"/>
            </a:endParaRPr>
          </a:p>
          <a:p>
            <a:pPr marL="742950" lvl="1" indent="-285750" algn="just">
              <a:buFont typeface="Arial" panose="020B0604020202020204" pitchFamily="34" charset="0"/>
              <a:buChar char="•"/>
            </a:pPr>
            <a:r>
              <a:rPr lang="en-US" sz="2400" dirty="0">
                <a:solidFill>
                  <a:srgbClr val="333333"/>
                </a:solidFill>
                <a:latin typeface="+mn-lt"/>
              </a:rPr>
              <a:t>Brute force algorithms are those which computes every possible solution to a problem and then selects the best one among them that fulfills the given requirements</a:t>
            </a:r>
            <a:r>
              <a:rPr lang="en-US" sz="2400" dirty="0" smtClean="0">
                <a:solidFill>
                  <a:srgbClr val="333333"/>
                </a:solidFill>
                <a:latin typeface="+mn-lt"/>
              </a:rPr>
              <a:t>.</a:t>
            </a:r>
          </a:p>
          <a:p>
            <a:pPr marL="742950" lvl="1" indent="-285750" algn="just">
              <a:buFont typeface="Arial" panose="020B0604020202020204" pitchFamily="34" charset="0"/>
              <a:buChar char="•"/>
            </a:pPr>
            <a:endParaRPr lang="en-US" sz="2400" dirty="0">
              <a:solidFill>
                <a:srgbClr val="333333"/>
              </a:solidFill>
              <a:latin typeface="+mn-lt"/>
            </a:endParaRPr>
          </a:p>
          <a:p>
            <a:pPr marL="742950" lvl="1" indent="-285750" algn="just">
              <a:buFont typeface="Arial" panose="020B0604020202020204" pitchFamily="34" charset="0"/>
              <a:buChar char="•"/>
            </a:pPr>
            <a:r>
              <a:rPr lang="en-US" sz="2400" dirty="0">
                <a:solidFill>
                  <a:srgbClr val="333333"/>
                </a:solidFill>
                <a:latin typeface="+mn-lt"/>
              </a:rPr>
              <a:t>Whereas, backtracking is a refined brute force technique where the implicit constraints are evaluated after every choice (not as in brute force where evaluation is done after </a:t>
            </a:r>
            <a:r>
              <a:rPr lang="en-US" sz="2400" b="1" i="1" dirty="0">
                <a:solidFill>
                  <a:srgbClr val="333333"/>
                </a:solidFill>
                <a:latin typeface="+mn-lt"/>
              </a:rPr>
              <a:t>all</a:t>
            </a:r>
            <a:r>
              <a:rPr lang="en-US" sz="2400" dirty="0">
                <a:solidFill>
                  <a:srgbClr val="333333"/>
                </a:solidFill>
                <a:latin typeface="+mn-lt"/>
              </a:rPr>
              <a:t> solutions have been generated). This means that potential non-satisfying solutions can be rejected before the computations have been ‘completed’.</a:t>
            </a:r>
            <a:endParaRPr lang="en-US" sz="2400" b="0" i="0" dirty="0">
              <a:solidFill>
                <a:srgbClr val="333333"/>
              </a:solidFill>
              <a:effectLst/>
              <a:latin typeface="+mn-lt"/>
            </a:endParaRPr>
          </a:p>
        </p:txBody>
      </p:sp>
    </p:spTree>
    <p:extLst>
      <p:ext uri="{BB962C8B-B14F-4D97-AF65-F5344CB8AC3E}">
        <p14:creationId xmlns:p14="http://schemas.microsoft.com/office/powerpoint/2010/main" val="5490555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pic>
        <p:nvPicPr>
          <p:cNvPr id="160770" name="Picture 2" descr="Dynamic programming vs Backtr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415" y="19051"/>
            <a:ext cx="5527535" cy="19621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04800" y="2497229"/>
            <a:ext cx="8382000" cy="3170099"/>
          </a:xfrm>
          <a:prstGeom prst="rect">
            <a:avLst/>
          </a:prstGeom>
        </p:spPr>
        <p:txBody>
          <a:bodyPr wrap="square">
            <a:spAutoFit/>
          </a:bodyPr>
          <a:lstStyle/>
          <a:p>
            <a:pPr algn="just"/>
            <a:r>
              <a:rPr lang="en-US" sz="2000" dirty="0">
                <a:solidFill>
                  <a:srgbClr val="363B40"/>
                </a:solidFill>
                <a:latin typeface="+mn-lt"/>
              </a:rPr>
              <a:t>Backtracking is more like DFS: we grow the tree as deep as possible and prune the tree at one node if the solutions under the node are not what we expect. In fact, dynamic programming requires memorizing all the suboptimal solutions in the previous step for later use, while backtracking does not require that</a:t>
            </a:r>
            <a:r>
              <a:rPr lang="en-US" sz="2000" dirty="0" smtClean="0">
                <a:solidFill>
                  <a:srgbClr val="363B40"/>
                </a:solidFill>
                <a:latin typeface="+mn-lt"/>
              </a:rPr>
              <a:t>.</a:t>
            </a:r>
          </a:p>
          <a:p>
            <a:pPr algn="just"/>
            <a:endParaRPr lang="en-US" sz="2000" dirty="0" smtClean="0">
              <a:solidFill>
                <a:srgbClr val="363B40"/>
              </a:solidFill>
              <a:latin typeface="+mn-lt"/>
            </a:endParaRPr>
          </a:p>
          <a:p>
            <a:pPr algn="just"/>
            <a:r>
              <a:rPr lang="en-US" sz="2000" dirty="0" smtClean="0">
                <a:latin typeface="+mn-lt"/>
              </a:rPr>
              <a:t>The </a:t>
            </a:r>
            <a:r>
              <a:rPr lang="en-US" sz="2000" dirty="0">
                <a:latin typeface="+mn-lt"/>
              </a:rPr>
              <a:t>dynamic programming completely relies on the principle of optimality which means that the sub sequence of a sequence should be optimal. In contrast to dynamic programming, backtracking does not guarantee the complete optimal solution.</a:t>
            </a:r>
          </a:p>
        </p:txBody>
      </p:sp>
    </p:spTree>
    <p:extLst>
      <p:ext uri="{BB962C8B-B14F-4D97-AF65-F5344CB8AC3E}">
        <p14:creationId xmlns:p14="http://schemas.microsoft.com/office/powerpoint/2010/main" val="17293233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912938" y="12684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273239"/>
                </a:solidFill>
                <a:effectLst/>
                <a:latin typeface="urw-din"/>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 name="Rectangle 1"/>
          <p:cNvSpPr/>
          <p:nvPr/>
        </p:nvSpPr>
        <p:spPr>
          <a:xfrm>
            <a:off x="769938" y="2044990"/>
            <a:ext cx="7772400" cy="3785652"/>
          </a:xfrm>
          <a:prstGeom prst="rect">
            <a:avLst/>
          </a:prstGeom>
        </p:spPr>
        <p:txBody>
          <a:bodyPr wrap="square">
            <a:spAutoFit/>
          </a:bodyPr>
          <a:lstStyle/>
          <a:p>
            <a:pPr marL="457200" indent="-457200">
              <a:buFont typeface="+mj-lt"/>
              <a:buAutoNum type="arabicPeriod"/>
            </a:pPr>
            <a:r>
              <a:rPr lang="en-US" sz="2000" u="sng" dirty="0">
                <a:hlinkClick r:id="rId2"/>
              </a:rPr>
              <a:t>Remove Invalid Parenthesis</a:t>
            </a:r>
            <a:endParaRPr lang="en-US" sz="2000" dirty="0"/>
          </a:p>
          <a:p>
            <a:pPr marL="457200" indent="-457200">
              <a:buFont typeface="+mj-lt"/>
              <a:buAutoNum type="arabicPeriod"/>
            </a:pPr>
            <a:r>
              <a:rPr lang="en-US" sz="2000" u="sng" dirty="0">
                <a:hlinkClick r:id="rId3"/>
              </a:rPr>
              <a:t>Match a pattern and string using regular expression</a:t>
            </a:r>
            <a:endParaRPr lang="en-US" sz="2000" dirty="0"/>
          </a:p>
          <a:p>
            <a:pPr marL="457200" indent="-457200">
              <a:buFont typeface="+mj-lt"/>
              <a:buAutoNum type="arabicPeriod"/>
            </a:pPr>
            <a:r>
              <a:rPr lang="en-US" sz="2000" u="sng" dirty="0">
                <a:hlinkClick r:id="rId4"/>
              </a:rPr>
              <a:t>Find Path from corner cell to middle cell in a maze</a:t>
            </a:r>
            <a:endParaRPr lang="en-US" sz="2000" dirty="0"/>
          </a:p>
          <a:p>
            <a:pPr marL="457200" indent="-457200">
              <a:buFont typeface="+mj-lt"/>
              <a:buAutoNum type="arabicPeriod"/>
            </a:pPr>
            <a:r>
              <a:rPr lang="en-US" sz="2000" u="sng" dirty="0">
                <a:hlinkClick r:id="rId5"/>
              </a:rPr>
              <a:t>Hamiltonian cycle</a:t>
            </a:r>
            <a:endParaRPr lang="en-US" sz="2000" dirty="0"/>
          </a:p>
          <a:p>
            <a:pPr marL="457200" indent="-457200">
              <a:buFont typeface="+mj-lt"/>
              <a:buAutoNum type="arabicPeriod"/>
            </a:pPr>
            <a:r>
              <a:rPr lang="en-US" sz="2000" u="sng" dirty="0">
                <a:hlinkClick r:id="rId6"/>
              </a:rPr>
              <a:t>Sudoku</a:t>
            </a:r>
            <a:endParaRPr lang="en-US" sz="2000" dirty="0"/>
          </a:p>
          <a:p>
            <a:pPr marL="457200" indent="-457200">
              <a:buFont typeface="+mj-lt"/>
              <a:buAutoNum type="arabicPeriod"/>
            </a:pPr>
            <a:r>
              <a:rPr lang="en-US" sz="2000" u="sng" dirty="0">
                <a:hlinkClick r:id="rId7"/>
              </a:rPr>
              <a:t>M Coloring Problem</a:t>
            </a:r>
            <a:endParaRPr lang="en-US" sz="2000" dirty="0"/>
          </a:p>
          <a:p>
            <a:pPr marL="457200" indent="-457200">
              <a:buFont typeface="+mj-lt"/>
              <a:buAutoNum type="arabicPeriod"/>
            </a:pPr>
            <a:r>
              <a:rPr lang="en-US" sz="2000" u="sng" dirty="0">
                <a:hlinkClick r:id="rId8"/>
              </a:rPr>
              <a:t>Rat in a Maze</a:t>
            </a:r>
            <a:endParaRPr lang="en-US" sz="2000" dirty="0"/>
          </a:p>
          <a:p>
            <a:pPr marL="457200" indent="-457200">
              <a:buFont typeface="+mj-lt"/>
              <a:buAutoNum type="arabicPeriod"/>
            </a:pPr>
            <a:r>
              <a:rPr lang="en-US" sz="2000" u="sng" dirty="0">
                <a:hlinkClick r:id="rId9"/>
              </a:rPr>
              <a:t>Print all permutations of a given string</a:t>
            </a:r>
            <a:endParaRPr lang="en-US" sz="2000" dirty="0"/>
          </a:p>
          <a:p>
            <a:pPr marL="457200" indent="-457200">
              <a:buFont typeface="+mj-lt"/>
              <a:buAutoNum type="arabicPeriod"/>
            </a:pPr>
            <a:r>
              <a:rPr lang="en-US" sz="2000" u="sng" dirty="0" smtClean="0">
                <a:hlinkClick r:id="rId10"/>
              </a:rPr>
              <a:t>Shortest </a:t>
            </a:r>
            <a:r>
              <a:rPr lang="en-US" sz="2000" u="sng" dirty="0">
                <a:hlinkClick r:id="rId10"/>
              </a:rPr>
              <a:t>safe route in a path with landmines</a:t>
            </a:r>
            <a:endParaRPr lang="en-US" sz="2000" dirty="0"/>
          </a:p>
          <a:p>
            <a:pPr marL="457200" indent="-457200">
              <a:buFont typeface="+mj-lt"/>
              <a:buAutoNum type="arabicPeriod"/>
            </a:pPr>
            <a:r>
              <a:rPr lang="en-US" sz="2000" u="sng" dirty="0" smtClean="0">
                <a:hlinkClick r:id="rId11"/>
              </a:rPr>
              <a:t>Print </a:t>
            </a:r>
            <a:r>
              <a:rPr lang="en-US" sz="2000" u="sng" dirty="0">
                <a:hlinkClick r:id="rId11"/>
              </a:rPr>
              <a:t>palindromic partitions string</a:t>
            </a:r>
            <a:endParaRPr lang="en-US" sz="2000" dirty="0"/>
          </a:p>
          <a:p>
            <a:pPr marL="457200" indent="-457200">
              <a:buFont typeface="+mj-lt"/>
              <a:buAutoNum type="arabicPeriod"/>
            </a:pPr>
            <a:r>
              <a:rPr lang="en-US" sz="2000" u="sng" dirty="0" smtClean="0">
                <a:hlinkClick r:id="rId12"/>
              </a:rPr>
              <a:t>Subset </a:t>
            </a:r>
            <a:r>
              <a:rPr lang="en-US" sz="2000" u="sng" dirty="0">
                <a:hlinkClick r:id="rId12"/>
              </a:rPr>
              <a:t>sum</a:t>
            </a:r>
            <a:endParaRPr lang="en-US" sz="2000" dirty="0"/>
          </a:p>
          <a:p>
            <a:endParaRPr lang="en-US" sz="2000" dirty="0"/>
          </a:p>
        </p:txBody>
      </p:sp>
      <p:sp>
        <p:nvSpPr>
          <p:cNvPr id="6" name="Rectangle 2"/>
          <p:cNvSpPr>
            <a:spLocks noGrp="1" noChangeArrowheads="1"/>
          </p:cNvSpPr>
          <p:nvPr>
            <p:ph type="title"/>
          </p:nvPr>
        </p:nvSpPr>
        <p:spPr>
          <a:xfrm>
            <a:off x="503238" y="713870"/>
            <a:ext cx="8305800" cy="914400"/>
          </a:xfrm>
        </p:spPr>
        <p:txBody>
          <a:bodyPr>
            <a:normAutofit fontScale="90000"/>
          </a:bodyPr>
          <a:lstStyle/>
          <a:p>
            <a:r>
              <a:rPr lang="en-GB" altLang="en-US" sz="3200" dirty="0" smtClean="0">
                <a:solidFill>
                  <a:srgbClr val="C00000"/>
                </a:solidFill>
              </a:rPr>
              <a:t>Additional Problem Based on Backtracking</a:t>
            </a:r>
            <a:endParaRPr lang="en-US" altLang="en-US" dirty="0" smtClean="0"/>
          </a:p>
        </p:txBody>
      </p:sp>
    </p:spTree>
    <p:extLst>
      <p:ext uri="{BB962C8B-B14F-4D97-AF65-F5344CB8AC3E}">
        <p14:creationId xmlns:p14="http://schemas.microsoft.com/office/powerpoint/2010/main" val="13333380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Content Placeholder 2"/>
          <p:cNvSpPr>
            <a:spLocks noGrp="1"/>
          </p:cNvSpPr>
          <p:nvPr>
            <p:ph sz="quarter" idx="1"/>
          </p:nvPr>
        </p:nvSpPr>
        <p:spPr>
          <a:xfrm>
            <a:off x="457200" y="1600200"/>
            <a:ext cx="8229600" cy="4873752"/>
          </a:xfrm>
        </p:spPr>
        <p:txBody>
          <a:bodyPr/>
          <a:lstStyle/>
          <a:p>
            <a:r>
              <a:rPr lang="en-US" b="1" dirty="0" smtClean="0">
                <a:solidFill>
                  <a:srgbClr val="00B050"/>
                </a:solidFill>
              </a:rPr>
              <a:t>https://www.geeksforgeeks.org/top-20-backtracking-algorithm-interview-questions/</a:t>
            </a:r>
            <a:endParaRPr lang="en-US" dirty="0" smtClean="0"/>
          </a:p>
          <a:p>
            <a:endParaRPr lang="en-US" dirty="0"/>
          </a:p>
        </p:txBody>
      </p:sp>
    </p:spTree>
    <p:extLst>
      <p:ext uri="{BB962C8B-B14F-4D97-AF65-F5344CB8AC3E}">
        <p14:creationId xmlns:p14="http://schemas.microsoft.com/office/powerpoint/2010/main" val="34651717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A3939D5-F2D0-4A25-B388-E22994D7787E}"/>
              </a:ext>
            </a:extLst>
          </p:cNvPr>
          <p:cNvSpPr/>
          <p:nvPr/>
        </p:nvSpPr>
        <p:spPr>
          <a:xfrm>
            <a:off x="171450" y="1033329"/>
            <a:ext cx="9147572" cy="5824671"/>
          </a:xfrm>
          <a:prstGeom prst="rect">
            <a:avLst/>
          </a:prstGeom>
        </p:spPr>
        <p:txBody>
          <a:bodyPr wrap="square">
            <a:spAutoFit/>
          </a:bodyPr>
          <a:lstStyle/>
          <a:p>
            <a:pPr marL="9525">
              <a:lnSpc>
                <a:spcPts val="2220"/>
              </a:lnSpc>
              <a:spcBef>
                <a:spcPts val="111"/>
              </a:spcBef>
            </a:pPr>
            <a:endParaRPr lang="en-US" sz="2000" b="1" spc="-7" dirty="0">
              <a:latin typeface="+mn-lt"/>
              <a:cs typeface="Arial"/>
            </a:endParaRPr>
          </a:p>
          <a:p>
            <a:pPr marL="566738" marR="9554" lvl="1" indent="-214313">
              <a:lnSpc>
                <a:spcPct val="150000"/>
              </a:lnSpc>
              <a:spcBef>
                <a:spcPts val="80"/>
              </a:spcBef>
              <a:buFont typeface="Wingdings" panose="05000000000000000000" pitchFamily="2" charset="2"/>
              <a:buChar char="v"/>
            </a:pPr>
            <a:r>
              <a:rPr lang="en-US" sz="2000" spc="-3" dirty="0" smtClean="0">
                <a:latin typeface="+mn-lt"/>
                <a:cs typeface="Arial"/>
              </a:rPr>
              <a:t>N </a:t>
            </a:r>
            <a:r>
              <a:rPr lang="en-US" sz="2000" spc="-3" dirty="0">
                <a:latin typeface="+mn-lt"/>
                <a:cs typeface="Arial"/>
              </a:rPr>
              <a:t>Queen Problem</a:t>
            </a:r>
          </a:p>
          <a:p>
            <a:pPr marL="566738" marR="9554" lvl="1" indent="-214313">
              <a:lnSpc>
                <a:spcPct val="150000"/>
              </a:lnSpc>
              <a:spcBef>
                <a:spcPts val="80"/>
              </a:spcBef>
              <a:buFont typeface="Wingdings" panose="05000000000000000000" pitchFamily="2" charset="2"/>
              <a:buChar char="v"/>
            </a:pPr>
            <a:r>
              <a:rPr lang="en-US" sz="2000" spc="-3" dirty="0">
                <a:latin typeface="+mn-lt"/>
                <a:cs typeface="Arial"/>
              </a:rPr>
              <a:t>The Knight’s tour problem</a:t>
            </a:r>
          </a:p>
          <a:p>
            <a:pPr marL="566738" marR="9554" lvl="1" indent="-214313">
              <a:lnSpc>
                <a:spcPct val="150000"/>
              </a:lnSpc>
              <a:spcBef>
                <a:spcPts val="80"/>
              </a:spcBef>
              <a:buFont typeface="Wingdings" panose="05000000000000000000" pitchFamily="2" charset="2"/>
              <a:buChar char="v"/>
            </a:pPr>
            <a:r>
              <a:rPr lang="en-US" sz="2000" spc="-3" dirty="0">
                <a:latin typeface="+mn-lt"/>
                <a:cs typeface="Arial"/>
              </a:rPr>
              <a:t>Rat in a Maze</a:t>
            </a:r>
          </a:p>
          <a:p>
            <a:pPr marL="566738" marR="9554" lvl="1" indent="-214313">
              <a:lnSpc>
                <a:spcPct val="150000"/>
              </a:lnSpc>
              <a:spcBef>
                <a:spcPts val="80"/>
              </a:spcBef>
              <a:buFont typeface="Wingdings" panose="05000000000000000000" pitchFamily="2" charset="2"/>
              <a:buChar char="v"/>
            </a:pPr>
            <a:r>
              <a:rPr lang="en-US" sz="2000" spc="-3" dirty="0">
                <a:latin typeface="+mn-lt"/>
                <a:cs typeface="Arial"/>
              </a:rPr>
              <a:t>m Coloring Problem or </a:t>
            </a:r>
            <a:r>
              <a:rPr lang="en-US" sz="2000" dirty="0">
                <a:latin typeface="+mn-lt"/>
              </a:rPr>
              <a:t>Graph coloring problem </a:t>
            </a:r>
          </a:p>
          <a:p>
            <a:pPr marL="566738" marR="9554" lvl="1" indent="-214313">
              <a:lnSpc>
                <a:spcPct val="150000"/>
              </a:lnSpc>
              <a:spcBef>
                <a:spcPts val="80"/>
              </a:spcBef>
              <a:buFont typeface="Wingdings" panose="05000000000000000000" pitchFamily="2" charset="2"/>
              <a:buChar char="v"/>
            </a:pPr>
            <a:r>
              <a:rPr lang="en-US" sz="2000" spc="-3" dirty="0">
                <a:latin typeface="+mn-lt"/>
                <a:cs typeface="Arial"/>
              </a:rPr>
              <a:t>Subset Sum</a:t>
            </a:r>
          </a:p>
          <a:p>
            <a:pPr marL="557213" lvl="1" indent="-214313">
              <a:lnSpc>
                <a:spcPct val="150000"/>
              </a:lnSpc>
              <a:buFont typeface="Wingdings" panose="05000000000000000000" pitchFamily="2" charset="2"/>
              <a:buChar char="v"/>
            </a:pPr>
            <a:r>
              <a:rPr lang="en-US" sz="2000" dirty="0">
                <a:latin typeface="+mn-lt"/>
              </a:rPr>
              <a:t>Binary strings : generating all binary strings</a:t>
            </a:r>
          </a:p>
          <a:p>
            <a:pPr marL="557213" lvl="1" indent="-214313">
              <a:lnSpc>
                <a:spcPct val="150000"/>
              </a:lnSpc>
              <a:buFont typeface="Wingdings" panose="05000000000000000000" pitchFamily="2" charset="2"/>
              <a:buChar char="v"/>
            </a:pPr>
            <a:r>
              <a:rPr lang="en-US" sz="2000" dirty="0">
                <a:latin typeface="+mn-lt"/>
              </a:rPr>
              <a:t>Generation k-array strings</a:t>
            </a:r>
          </a:p>
          <a:p>
            <a:pPr marL="557213" lvl="1" indent="-214313">
              <a:lnSpc>
                <a:spcPct val="150000"/>
              </a:lnSpc>
              <a:buFont typeface="Wingdings" panose="05000000000000000000" pitchFamily="2" charset="2"/>
              <a:buChar char="v"/>
            </a:pPr>
            <a:r>
              <a:rPr lang="en-US" sz="2000" dirty="0">
                <a:latin typeface="+mn-lt"/>
              </a:rPr>
              <a:t>Knapsack problem</a:t>
            </a:r>
          </a:p>
          <a:p>
            <a:pPr marL="557213" lvl="1" indent="-214313">
              <a:lnSpc>
                <a:spcPct val="150000"/>
              </a:lnSpc>
              <a:buFont typeface="Wingdings" panose="05000000000000000000" pitchFamily="2" charset="2"/>
              <a:buChar char="v"/>
            </a:pPr>
            <a:r>
              <a:rPr lang="en-US" sz="2000" dirty="0">
                <a:latin typeface="+mn-lt"/>
              </a:rPr>
              <a:t>Hamiltonian cycles</a:t>
            </a:r>
          </a:p>
          <a:p>
            <a:pPr marL="557213" lvl="1" indent="-214313">
              <a:lnSpc>
                <a:spcPct val="150000"/>
              </a:lnSpc>
              <a:buFont typeface="Wingdings" panose="05000000000000000000" pitchFamily="2" charset="2"/>
              <a:buChar char="v"/>
            </a:pPr>
            <a:r>
              <a:rPr lang="en-US" sz="2000" dirty="0">
                <a:latin typeface="+mn-lt"/>
              </a:rPr>
              <a:t>Remove Invalid Parentheses</a:t>
            </a:r>
          </a:p>
          <a:p>
            <a:pPr marL="566738" marR="9554" lvl="1" indent="-214313">
              <a:lnSpc>
                <a:spcPct val="150000"/>
              </a:lnSpc>
              <a:spcBef>
                <a:spcPts val="80"/>
              </a:spcBef>
              <a:buFont typeface="Wingdings" panose="05000000000000000000" pitchFamily="2" charset="2"/>
              <a:buChar char="v"/>
            </a:pPr>
            <a:r>
              <a:rPr lang="en-US" sz="2000" spc="-3" dirty="0">
                <a:latin typeface="+mn-lt"/>
                <a:cs typeface="Arial"/>
              </a:rPr>
              <a:t>Solving </a:t>
            </a:r>
            <a:r>
              <a:rPr lang="en-US" sz="2000" spc="-3" dirty="0" err="1">
                <a:latin typeface="+mn-lt"/>
                <a:cs typeface="Arial"/>
              </a:rPr>
              <a:t>Cryptarithmetic</a:t>
            </a:r>
            <a:r>
              <a:rPr lang="en-US" sz="2000" spc="-3" dirty="0">
                <a:latin typeface="+mn-lt"/>
                <a:cs typeface="Arial"/>
              </a:rPr>
              <a:t> </a:t>
            </a:r>
            <a:r>
              <a:rPr lang="en-US" sz="2000" spc="-3" dirty="0" smtClean="0">
                <a:latin typeface="+mn-lt"/>
                <a:cs typeface="Arial"/>
              </a:rPr>
              <a:t>Puzzles</a:t>
            </a:r>
            <a:endParaRPr lang="en-US" sz="2000" dirty="0">
              <a:latin typeface="+mn-lt"/>
              <a:cs typeface="Arial"/>
            </a:endParaRPr>
          </a:p>
          <a:p>
            <a:pPr marL="9525">
              <a:lnSpc>
                <a:spcPts val="2220"/>
              </a:lnSpc>
              <a:spcBef>
                <a:spcPts val="111"/>
              </a:spcBef>
            </a:pPr>
            <a:endParaRPr lang="en-US" sz="2000" dirty="0">
              <a:latin typeface="+mn-lt"/>
              <a:cs typeface="Arial"/>
            </a:endParaRPr>
          </a:p>
        </p:txBody>
      </p:sp>
      <p:sp>
        <p:nvSpPr>
          <p:cNvPr id="7" name="object 9">
            <a:extLst>
              <a:ext uri="{FF2B5EF4-FFF2-40B4-BE49-F238E27FC236}">
                <a16:creationId xmlns:a16="http://schemas.microsoft.com/office/drawing/2014/main" xmlns="" id="{D51E1DF0-DAF9-44E2-B695-0C3D3F49468C}"/>
              </a:ext>
            </a:extLst>
          </p:cNvPr>
          <p:cNvSpPr txBox="1"/>
          <p:nvPr/>
        </p:nvSpPr>
        <p:spPr>
          <a:xfrm>
            <a:off x="171450" y="971550"/>
            <a:ext cx="8515350" cy="323850"/>
          </a:xfrm>
          <a:prstGeom prst="rect">
            <a:avLst/>
          </a:prstGeom>
        </p:spPr>
        <p:txBody>
          <a:bodyPr wrap="square" lIns="0" tIns="0" rIns="0" bIns="0" rtlCol="0">
            <a:noAutofit/>
          </a:bodyPr>
          <a:lstStyle/>
          <a:p>
            <a:pPr marL="9525" algn="ctr">
              <a:lnSpc>
                <a:spcPts val="2528"/>
              </a:lnSpc>
              <a:spcBef>
                <a:spcPts val="126"/>
              </a:spcBef>
            </a:pPr>
            <a:endParaRPr sz="2400" dirty="0">
              <a:latin typeface="Arial"/>
              <a:cs typeface="Arial"/>
            </a:endParaRPr>
          </a:p>
        </p:txBody>
      </p:sp>
      <p:sp>
        <p:nvSpPr>
          <p:cNvPr id="8" name="Rectangle 7"/>
          <p:cNvSpPr/>
          <p:nvPr/>
        </p:nvSpPr>
        <p:spPr>
          <a:xfrm>
            <a:off x="116888" y="245285"/>
            <a:ext cx="9202134" cy="1077218"/>
          </a:xfrm>
          <a:prstGeom prst="rect">
            <a:avLst/>
          </a:prstGeom>
        </p:spPr>
        <p:txBody>
          <a:bodyPr wrap="square">
            <a:spAutoFit/>
          </a:bodyPr>
          <a:lstStyle/>
          <a:p>
            <a:pPr marL="9525">
              <a:spcBef>
                <a:spcPts val="126"/>
              </a:spcBef>
            </a:pPr>
            <a:r>
              <a:rPr lang="en-US" sz="3200" spc="3" dirty="0">
                <a:solidFill>
                  <a:srgbClr val="0070C0"/>
                </a:solidFill>
                <a:latin typeface="+mn-lt"/>
                <a:cs typeface="Arial"/>
              </a:rPr>
              <a:t>Which problem are solved by using backtracking procedure? </a:t>
            </a:r>
          </a:p>
        </p:txBody>
      </p:sp>
    </p:spTree>
    <p:extLst>
      <p:ext uri="{BB962C8B-B14F-4D97-AF65-F5344CB8AC3E}">
        <p14:creationId xmlns:p14="http://schemas.microsoft.com/office/powerpoint/2010/main" val="32770121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D442CBDB-4699-4E2B-80AF-540B19877CD3}"/>
              </a:ext>
            </a:extLst>
          </p:cNvPr>
          <p:cNvPicPr>
            <a:picLocks noChangeAspect="1"/>
          </p:cNvPicPr>
          <p:nvPr/>
        </p:nvPicPr>
        <p:blipFill>
          <a:blip r:embed="rId2"/>
          <a:stretch>
            <a:fillRect/>
          </a:stretch>
        </p:blipFill>
        <p:spPr>
          <a:xfrm>
            <a:off x="2343163" y="1371600"/>
            <a:ext cx="4829696" cy="2343150"/>
          </a:xfrm>
          <a:prstGeom prst="rect">
            <a:avLst/>
          </a:prstGeom>
        </p:spPr>
      </p:pic>
      <p:sp>
        <p:nvSpPr>
          <p:cNvPr id="11" name="TextBox 10">
            <a:extLst>
              <a:ext uri="{FF2B5EF4-FFF2-40B4-BE49-F238E27FC236}">
                <a16:creationId xmlns:a16="http://schemas.microsoft.com/office/drawing/2014/main" xmlns="" id="{C4C8A73A-14F4-43C6-8E31-9819981E0325}"/>
              </a:ext>
            </a:extLst>
          </p:cNvPr>
          <p:cNvSpPr txBox="1"/>
          <p:nvPr/>
        </p:nvSpPr>
        <p:spPr bwMode="auto">
          <a:xfrm>
            <a:off x="2086235" y="4171952"/>
            <a:ext cx="5343525" cy="1107996"/>
          </a:xfrm>
          <a:prstGeom prst="rect">
            <a:avLst/>
          </a:prstGeom>
          <a:noFill/>
          <a:ln>
            <a:solidFill>
              <a:schemeClr val="tx1"/>
            </a:solidFill>
            <a:headEnd/>
            <a:tailEnd/>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6600" dirty="0">
                <a:solidFill>
                  <a:srgbClr val="002060"/>
                </a:solidFill>
                <a:latin typeface="Times New Roman" pitchFamily="18" charset="0"/>
                <a:cs typeface="Times New Roman" pitchFamily="18" charset="0"/>
              </a:rPr>
              <a:t>Thanks to All </a:t>
            </a:r>
          </a:p>
        </p:txBody>
      </p:sp>
    </p:spTree>
    <p:extLst>
      <p:ext uri="{BB962C8B-B14F-4D97-AF65-F5344CB8AC3E}">
        <p14:creationId xmlns:p14="http://schemas.microsoft.com/office/powerpoint/2010/main" val="401899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p:nvPr/>
        </p:nvSpPr>
        <p:spPr>
          <a:xfrm>
            <a:off x="114300" y="1428750"/>
            <a:ext cx="8572500" cy="4743450"/>
          </a:xfrm>
          <a:prstGeom prst="rect">
            <a:avLst/>
          </a:prstGeom>
        </p:spPr>
        <p:txBody>
          <a:bodyPr wrap="square" lIns="0" tIns="0" rIns="0" bIns="0" rtlCol="0">
            <a:noAutofit/>
          </a:bodyPr>
          <a:lstStyle/>
          <a:p>
            <a:pPr marL="566738" lvl="1" indent="-214313">
              <a:spcBef>
                <a:spcPts val="126"/>
              </a:spcBef>
              <a:buFont typeface="Wingdings" panose="05000000000000000000" pitchFamily="2" charset="2"/>
              <a:buChar char="v"/>
            </a:pPr>
            <a:r>
              <a:rPr lang="en-US" sz="2000" spc="-3" dirty="0" smtClean="0">
                <a:latin typeface="+mn-lt"/>
                <a:cs typeface="Arial"/>
              </a:rPr>
              <a:t>C</a:t>
            </a:r>
            <a:r>
              <a:rPr lang="en-US" sz="2000" dirty="0" smtClean="0">
                <a:latin typeface="+mn-lt"/>
                <a:cs typeface="Arial"/>
              </a:rPr>
              <a:t>o</a:t>
            </a:r>
            <a:r>
              <a:rPr lang="en-US" sz="2000" spc="7" dirty="0" smtClean="0">
                <a:latin typeface="+mn-lt"/>
                <a:cs typeface="Arial"/>
              </a:rPr>
              <a:t>mp</a:t>
            </a:r>
            <a:r>
              <a:rPr lang="en-US" sz="2000" dirty="0" smtClean="0">
                <a:latin typeface="+mn-lt"/>
                <a:cs typeface="Arial"/>
              </a:rPr>
              <a:t>a</a:t>
            </a:r>
            <a:r>
              <a:rPr lang="en-US" sz="2000" spc="-7" dirty="0" smtClean="0">
                <a:latin typeface="+mn-lt"/>
                <a:cs typeface="Arial"/>
              </a:rPr>
              <a:t>r</a:t>
            </a:r>
            <a:r>
              <a:rPr lang="en-US" sz="2000" spc="-3" dirty="0" smtClean="0">
                <a:latin typeface="+mn-lt"/>
                <a:cs typeface="Arial"/>
              </a:rPr>
              <a:t>i</a:t>
            </a:r>
            <a:r>
              <a:rPr lang="en-US" sz="2000" spc="7" dirty="0" smtClean="0">
                <a:latin typeface="+mn-lt"/>
                <a:cs typeface="Arial"/>
              </a:rPr>
              <a:t>s</a:t>
            </a:r>
            <a:r>
              <a:rPr lang="en-US" sz="2000" dirty="0" smtClean="0">
                <a:latin typeface="+mn-lt"/>
                <a:cs typeface="Arial"/>
              </a:rPr>
              <a:t>on</a:t>
            </a:r>
            <a:r>
              <a:rPr lang="en-US" sz="2000" spc="3" dirty="0" smtClean="0">
                <a:latin typeface="+mn-lt"/>
                <a:cs typeface="Arial"/>
              </a:rPr>
              <a:t> </a:t>
            </a:r>
            <a:r>
              <a:rPr lang="en-US" sz="2000" spc="-11" dirty="0">
                <a:latin typeface="+mn-lt"/>
                <a:cs typeface="Arial"/>
              </a:rPr>
              <a:t>w</a:t>
            </a:r>
            <a:r>
              <a:rPr lang="en-US" sz="2000" spc="-3" dirty="0">
                <a:latin typeface="+mn-lt"/>
                <a:cs typeface="Arial"/>
              </a:rPr>
              <a:t>i</a:t>
            </a:r>
            <a:r>
              <a:rPr lang="en-US" sz="2000" spc="3" dirty="0">
                <a:latin typeface="+mn-lt"/>
                <a:cs typeface="Arial"/>
              </a:rPr>
              <a:t>t</a:t>
            </a:r>
            <a:r>
              <a:rPr lang="en-US" sz="2000" dirty="0">
                <a:latin typeface="+mn-lt"/>
                <a:cs typeface="Arial"/>
              </a:rPr>
              <a:t>h</a:t>
            </a:r>
            <a:r>
              <a:rPr lang="en-US" sz="2000" spc="3" dirty="0">
                <a:latin typeface="+mn-lt"/>
                <a:cs typeface="Arial"/>
              </a:rPr>
              <a:t> </a:t>
            </a:r>
            <a:r>
              <a:rPr lang="en-US" sz="2000" spc="-3" dirty="0">
                <a:latin typeface="+mn-lt"/>
                <a:cs typeface="Arial"/>
              </a:rPr>
              <a:t>t</a:t>
            </a:r>
            <a:r>
              <a:rPr lang="en-US" sz="2000" dirty="0">
                <a:latin typeface="+mn-lt"/>
                <a:cs typeface="Arial"/>
              </a:rPr>
              <a:t>he</a:t>
            </a:r>
            <a:r>
              <a:rPr lang="en-US" sz="2000" spc="7" dirty="0">
                <a:latin typeface="+mn-lt"/>
                <a:cs typeface="Arial"/>
              </a:rPr>
              <a:t> </a:t>
            </a:r>
            <a:r>
              <a:rPr lang="en-US" sz="2000" dirty="0">
                <a:latin typeface="+mn-lt"/>
                <a:cs typeface="Arial"/>
              </a:rPr>
              <a:t>D</a:t>
            </a:r>
            <a:r>
              <a:rPr lang="en-US" sz="2000" spc="-14" dirty="0">
                <a:latin typeface="+mn-lt"/>
                <a:cs typeface="Arial"/>
              </a:rPr>
              <a:t>y</a:t>
            </a:r>
            <a:r>
              <a:rPr lang="en-US" sz="2000" spc="7" dirty="0">
                <a:latin typeface="+mn-lt"/>
                <a:cs typeface="Arial"/>
              </a:rPr>
              <a:t>n</a:t>
            </a:r>
            <a:r>
              <a:rPr lang="en-US" sz="2000" dirty="0">
                <a:latin typeface="+mn-lt"/>
                <a:cs typeface="Arial"/>
              </a:rPr>
              <a:t>a</a:t>
            </a:r>
            <a:r>
              <a:rPr lang="en-US" sz="2000" spc="7" dirty="0">
                <a:latin typeface="+mn-lt"/>
                <a:cs typeface="Arial"/>
              </a:rPr>
              <a:t>m</a:t>
            </a:r>
            <a:r>
              <a:rPr lang="en-US" sz="2000" spc="-3" dirty="0">
                <a:latin typeface="+mn-lt"/>
                <a:cs typeface="Arial"/>
              </a:rPr>
              <a:t>i</a:t>
            </a:r>
            <a:r>
              <a:rPr lang="en-US" sz="2000" dirty="0">
                <a:latin typeface="+mn-lt"/>
                <a:cs typeface="Arial"/>
              </a:rPr>
              <a:t>c</a:t>
            </a:r>
            <a:r>
              <a:rPr lang="en-US" sz="2000" spc="3" dirty="0">
                <a:latin typeface="+mn-lt"/>
                <a:cs typeface="Arial"/>
              </a:rPr>
              <a:t> </a:t>
            </a:r>
            <a:r>
              <a:rPr lang="en-US" sz="2000" dirty="0">
                <a:latin typeface="+mn-lt"/>
                <a:cs typeface="Arial"/>
              </a:rPr>
              <a:t>P</a:t>
            </a:r>
            <a:r>
              <a:rPr lang="en-US" sz="2000" spc="-7" dirty="0">
                <a:latin typeface="+mn-lt"/>
                <a:cs typeface="Arial"/>
              </a:rPr>
              <a:t>r</a:t>
            </a:r>
            <a:r>
              <a:rPr lang="en-US" sz="2000" spc="7" dirty="0">
                <a:latin typeface="+mn-lt"/>
                <a:cs typeface="Arial"/>
              </a:rPr>
              <a:t>o</a:t>
            </a:r>
            <a:r>
              <a:rPr lang="en-US" sz="2000" spc="-3" dirty="0">
                <a:latin typeface="+mn-lt"/>
                <a:cs typeface="Arial"/>
              </a:rPr>
              <a:t>g</a:t>
            </a:r>
            <a:r>
              <a:rPr lang="en-US" sz="2000" spc="-7" dirty="0">
                <a:latin typeface="+mn-lt"/>
                <a:cs typeface="Arial"/>
              </a:rPr>
              <a:t>r</a:t>
            </a:r>
            <a:r>
              <a:rPr lang="en-US" sz="2000" spc="7" dirty="0">
                <a:latin typeface="+mn-lt"/>
                <a:cs typeface="Arial"/>
              </a:rPr>
              <a:t>a</a:t>
            </a:r>
            <a:r>
              <a:rPr lang="en-US" sz="2000" dirty="0">
                <a:latin typeface="+mn-lt"/>
                <a:cs typeface="Arial"/>
              </a:rPr>
              <a:t>m</a:t>
            </a:r>
            <a:r>
              <a:rPr lang="en-US" sz="2000" spc="7" dirty="0">
                <a:latin typeface="+mn-lt"/>
                <a:cs typeface="Arial"/>
              </a:rPr>
              <a:t>m</a:t>
            </a:r>
            <a:r>
              <a:rPr lang="en-US" sz="2000" spc="-3" dirty="0">
                <a:latin typeface="+mn-lt"/>
                <a:cs typeface="Arial"/>
              </a:rPr>
              <a:t>i</a:t>
            </a:r>
            <a:r>
              <a:rPr lang="en-US" sz="2000" spc="7" dirty="0">
                <a:latin typeface="+mn-lt"/>
                <a:cs typeface="Arial"/>
              </a:rPr>
              <a:t>n</a:t>
            </a:r>
            <a:r>
              <a:rPr lang="en-US" sz="2000" spc="-3" dirty="0">
                <a:latin typeface="+mn-lt"/>
                <a:cs typeface="Arial"/>
              </a:rPr>
              <a:t>g</a:t>
            </a:r>
            <a:r>
              <a:rPr lang="en-US" sz="2000" dirty="0">
                <a:latin typeface="+mn-lt"/>
                <a:cs typeface="Arial"/>
              </a:rPr>
              <a:t>, B</a:t>
            </a:r>
            <a:r>
              <a:rPr lang="en-US" sz="2000" spc="7" dirty="0">
                <a:latin typeface="+mn-lt"/>
                <a:cs typeface="Arial"/>
              </a:rPr>
              <a:t>a</a:t>
            </a:r>
            <a:r>
              <a:rPr lang="en-US" sz="2000" dirty="0">
                <a:latin typeface="+mn-lt"/>
                <a:cs typeface="Arial"/>
              </a:rPr>
              <a:t>c</a:t>
            </a:r>
            <a:r>
              <a:rPr lang="en-US" sz="2000" spc="-7" dirty="0">
                <a:latin typeface="+mn-lt"/>
                <a:cs typeface="Arial"/>
              </a:rPr>
              <a:t>k</a:t>
            </a:r>
            <a:r>
              <a:rPr lang="en-US" sz="2000" spc="3" dirty="0">
                <a:latin typeface="+mn-lt"/>
                <a:cs typeface="Arial"/>
              </a:rPr>
              <a:t>t</a:t>
            </a:r>
            <a:r>
              <a:rPr lang="en-US" sz="2000" dirty="0">
                <a:latin typeface="+mn-lt"/>
                <a:cs typeface="Arial"/>
              </a:rPr>
              <a:t>rack</a:t>
            </a:r>
            <a:r>
              <a:rPr lang="en-US" sz="2000" spc="-3" dirty="0">
                <a:latin typeface="+mn-lt"/>
                <a:cs typeface="Arial"/>
              </a:rPr>
              <a:t>i</a:t>
            </a:r>
            <a:r>
              <a:rPr lang="en-US" sz="2000" spc="7" dirty="0">
                <a:latin typeface="+mn-lt"/>
                <a:cs typeface="Arial"/>
              </a:rPr>
              <a:t>n</a:t>
            </a:r>
            <a:r>
              <a:rPr lang="en-US" sz="2000" dirty="0">
                <a:latin typeface="+mn-lt"/>
                <a:cs typeface="Arial"/>
              </a:rPr>
              <a:t>g</a:t>
            </a:r>
            <a:r>
              <a:rPr lang="en-US" sz="2000" spc="-7" dirty="0">
                <a:latin typeface="+mn-lt"/>
                <a:cs typeface="Arial"/>
              </a:rPr>
              <a:t> </a:t>
            </a:r>
            <a:r>
              <a:rPr lang="en-US" sz="2000" spc="7" dirty="0">
                <a:latin typeface="+mn-lt"/>
                <a:cs typeface="Arial"/>
              </a:rPr>
              <a:t>A</a:t>
            </a:r>
            <a:r>
              <a:rPr lang="en-US" sz="2000" dirty="0">
                <a:latin typeface="+mn-lt"/>
                <a:cs typeface="Arial"/>
              </a:rPr>
              <a:t>pproach</a:t>
            </a:r>
            <a:r>
              <a:rPr lang="en-US" sz="2000" spc="3" dirty="0">
                <a:latin typeface="+mn-lt"/>
                <a:cs typeface="Arial"/>
              </a:rPr>
              <a:t> </a:t>
            </a:r>
            <a:r>
              <a:rPr lang="en-US" sz="2000" spc="-3" dirty="0">
                <a:latin typeface="+mn-lt"/>
                <a:cs typeface="Arial"/>
              </a:rPr>
              <a:t>i</a:t>
            </a:r>
            <a:r>
              <a:rPr lang="en-US" sz="2000" dirty="0">
                <a:latin typeface="+mn-lt"/>
                <a:cs typeface="Arial"/>
              </a:rPr>
              <a:t>s</a:t>
            </a:r>
            <a:r>
              <a:rPr lang="en-US" sz="2000" spc="3" dirty="0">
                <a:latin typeface="+mn-lt"/>
                <a:cs typeface="Arial"/>
              </a:rPr>
              <a:t> </a:t>
            </a:r>
            <a:r>
              <a:rPr lang="en-US" sz="2000" dirty="0">
                <a:latin typeface="+mn-lt"/>
                <a:cs typeface="Arial"/>
              </a:rPr>
              <a:t>m</a:t>
            </a:r>
            <a:r>
              <a:rPr lang="en-US" sz="2000" spc="7" dirty="0">
                <a:latin typeface="+mn-lt"/>
                <a:cs typeface="Arial"/>
              </a:rPr>
              <a:t>o</a:t>
            </a:r>
            <a:r>
              <a:rPr lang="en-US" sz="2000" spc="-7" dirty="0">
                <a:latin typeface="+mn-lt"/>
                <a:cs typeface="Arial"/>
              </a:rPr>
              <a:t>r</a:t>
            </a:r>
            <a:r>
              <a:rPr lang="en-US" sz="2000" dirty="0">
                <a:latin typeface="+mn-lt"/>
                <a:cs typeface="Arial"/>
              </a:rPr>
              <a:t>e</a:t>
            </a:r>
            <a:r>
              <a:rPr lang="en-US" sz="2000" spc="7" dirty="0">
                <a:latin typeface="+mn-lt"/>
                <a:cs typeface="Arial"/>
              </a:rPr>
              <a:t> </a:t>
            </a:r>
            <a:r>
              <a:rPr lang="en-US" sz="2000" dirty="0">
                <a:latin typeface="+mn-lt"/>
                <a:cs typeface="Arial"/>
              </a:rPr>
              <a:t>e</a:t>
            </a:r>
            <a:r>
              <a:rPr lang="en-US" sz="2000" spc="11" dirty="0">
                <a:latin typeface="+mn-lt"/>
                <a:cs typeface="Arial"/>
              </a:rPr>
              <a:t>ff</a:t>
            </a:r>
            <a:r>
              <a:rPr lang="en-US" sz="2000" dirty="0">
                <a:latin typeface="+mn-lt"/>
                <a:cs typeface="Arial"/>
              </a:rPr>
              <a:t>ec</a:t>
            </a:r>
            <a:r>
              <a:rPr lang="en-US" sz="2000" spc="3" dirty="0">
                <a:latin typeface="+mn-lt"/>
                <a:cs typeface="Arial"/>
              </a:rPr>
              <a:t>t</a:t>
            </a:r>
            <a:r>
              <a:rPr lang="en-US" sz="2000" spc="-3" dirty="0">
                <a:latin typeface="+mn-lt"/>
                <a:cs typeface="Arial"/>
              </a:rPr>
              <a:t>i</a:t>
            </a:r>
            <a:r>
              <a:rPr lang="en-US" sz="2000" spc="-7" dirty="0">
                <a:latin typeface="+mn-lt"/>
                <a:cs typeface="Arial"/>
              </a:rPr>
              <a:t>v</a:t>
            </a:r>
            <a:r>
              <a:rPr lang="en-US" sz="2000" dirty="0">
                <a:latin typeface="+mn-lt"/>
                <a:cs typeface="Arial"/>
              </a:rPr>
              <a:t>e</a:t>
            </a:r>
            <a:r>
              <a:rPr lang="en-US" sz="2000" spc="3" dirty="0">
                <a:latin typeface="+mn-lt"/>
                <a:cs typeface="Arial"/>
              </a:rPr>
              <a:t> </a:t>
            </a:r>
            <a:r>
              <a:rPr lang="en-US" sz="2000" spc="-3" dirty="0">
                <a:latin typeface="+mn-lt"/>
                <a:cs typeface="Arial"/>
              </a:rPr>
              <a:t>i</a:t>
            </a:r>
            <a:r>
              <a:rPr lang="en-US" sz="2000" dirty="0">
                <a:latin typeface="+mn-lt"/>
                <a:cs typeface="Arial"/>
              </a:rPr>
              <a:t>n</a:t>
            </a:r>
            <a:r>
              <a:rPr lang="en-US" sz="2000" spc="3" dirty="0">
                <a:latin typeface="+mn-lt"/>
                <a:cs typeface="Arial"/>
              </a:rPr>
              <a:t> </a:t>
            </a:r>
            <a:r>
              <a:rPr lang="en-US" sz="2000" dirty="0">
                <a:latin typeface="+mn-lt"/>
                <a:cs typeface="Arial"/>
              </a:rPr>
              <a:t>so</a:t>
            </a:r>
            <a:r>
              <a:rPr lang="en-US" sz="2000" spc="7" dirty="0">
                <a:latin typeface="+mn-lt"/>
                <a:cs typeface="Arial"/>
              </a:rPr>
              <a:t>m</a:t>
            </a:r>
            <a:r>
              <a:rPr lang="en-US" sz="2000" dirty="0">
                <a:latin typeface="+mn-lt"/>
                <a:cs typeface="Arial"/>
              </a:rPr>
              <a:t>e</a:t>
            </a:r>
            <a:r>
              <a:rPr lang="en-US" sz="2000" spc="3" dirty="0">
                <a:latin typeface="+mn-lt"/>
                <a:cs typeface="Arial"/>
              </a:rPr>
              <a:t> </a:t>
            </a:r>
            <a:r>
              <a:rPr lang="en-US" sz="2000" dirty="0">
                <a:latin typeface="+mn-lt"/>
                <a:cs typeface="Arial"/>
              </a:rPr>
              <a:t>case</a:t>
            </a:r>
            <a:r>
              <a:rPr lang="en-US" sz="2000" spc="52" dirty="0">
                <a:latin typeface="+mn-lt"/>
                <a:cs typeface="Arial"/>
              </a:rPr>
              <a:t>s</a:t>
            </a:r>
            <a:r>
              <a:rPr lang="en-US" sz="2000" dirty="0" smtClean="0">
                <a:latin typeface="+mn-lt"/>
                <a:cs typeface="Arial"/>
              </a:rPr>
              <a:t>.</a:t>
            </a:r>
            <a:endParaRPr lang="en-US" sz="2000" dirty="0">
              <a:latin typeface="+mn-lt"/>
              <a:cs typeface="Arial"/>
            </a:endParaRPr>
          </a:p>
          <a:p>
            <a:pPr marL="566738" lvl="1" indent="-214313">
              <a:spcBef>
                <a:spcPts val="126"/>
              </a:spcBef>
              <a:buFont typeface="Wingdings" panose="05000000000000000000" pitchFamily="2" charset="2"/>
              <a:buChar char="v"/>
            </a:pPr>
            <a:r>
              <a:rPr lang="en-US" sz="2000" dirty="0">
                <a:latin typeface="+mn-lt"/>
                <a:cs typeface="Arial"/>
              </a:rPr>
              <a:t>Backtracking Algorithm is the </a:t>
            </a:r>
            <a:r>
              <a:rPr lang="en-US" sz="2000" dirty="0">
                <a:solidFill>
                  <a:schemeClr val="accent3">
                    <a:lumMod val="75000"/>
                  </a:schemeClr>
                </a:solidFill>
                <a:latin typeface="+mn-lt"/>
                <a:cs typeface="Arial"/>
              </a:rPr>
              <a:t>best option for solving tactical problem.</a:t>
            </a:r>
          </a:p>
          <a:p>
            <a:pPr marL="566738" lvl="1" indent="-214313">
              <a:spcBef>
                <a:spcPts val="126"/>
              </a:spcBef>
              <a:buFont typeface="Wingdings" panose="05000000000000000000" pitchFamily="2" charset="2"/>
              <a:buChar char="v"/>
            </a:pPr>
            <a:r>
              <a:rPr lang="en-US" sz="2000" dirty="0">
                <a:latin typeface="+mn-lt"/>
                <a:cs typeface="Arial"/>
              </a:rPr>
              <a:t>Also Backtracking is effective for constraint satisfaction problem.</a:t>
            </a:r>
          </a:p>
          <a:p>
            <a:pPr marL="566738" lvl="1" indent="-214313">
              <a:spcBef>
                <a:spcPts val="126"/>
              </a:spcBef>
              <a:buFont typeface="Wingdings" panose="05000000000000000000" pitchFamily="2" charset="2"/>
              <a:buChar char="v"/>
            </a:pPr>
            <a:r>
              <a:rPr lang="en-US" sz="2000" dirty="0">
                <a:latin typeface="+mn-lt"/>
                <a:cs typeface="Arial"/>
              </a:rPr>
              <a:t>In greedy Algorithm, getting the Global Optimal Solution is a long procedure and depends on user statements but in Backtracking It Can Easily getable.</a:t>
            </a:r>
          </a:p>
          <a:p>
            <a:pPr marL="566738" lvl="1" indent="-214313">
              <a:spcBef>
                <a:spcPts val="126"/>
              </a:spcBef>
              <a:buFont typeface="Wingdings" panose="05000000000000000000" pitchFamily="2" charset="2"/>
              <a:buChar char="v"/>
            </a:pPr>
            <a:r>
              <a:rPr lang="en-US" sz="2000" dirty="0">
                <a:latin typeface="+mn-lt"/>
                <a:cs typeface="Arial"/>
              </a:rPr>
              <a:t>Backtracking technique is simple to implement and easy to code.</a:t>
            </a:r>
          </a:p>
          <a:p>
            <a:pPr marL="566738" lvl="1" indent="-214313">
              <a:spcBef>
                <a:spcPts val="126"/>
              </a:spcBef>
              <a:buFont typeface="Wingdings" panose="05000000000000000000" pitchFamily="2" charset="2"/>
              <a:buChar char="v"/>
            </a:pPr>
            <a:r>
              <a:rPr lang="en-US" sz="2000" dirty="0">
                <a:latin typeface="+mn-lt"/>
                <a:cs typeface="Arial"/>
              </a:rPr>
              <a:t>Different states are stored into stack so that the data or Info can be usable anytime.</a:t>
            </a:r>
          </a:p>
          <a:p>
            <a:pPr marL="566738" lvl="1" indent="-214313">
              <a:lnSpc>
                <a:spcPts val="2528"/>
              </a:lnSpc>
              <a:spcBef>
                <a:spcPts val="126"/>
              </a:spcBef>
              <a:buFont typeface="Wingdings" panose="05000000000000000000" pitchFamily="2" charset="2"/>
              <a:buChar char="v"/>
            </a:pPr>
            <a:r>
              <a:rPr lang="en-US" sz="2000" dirty="0">
                <a:latin typeface="+mn-lt"/>
                <a:cs typeface="Arial"/>
              </a:rPr>
              <a:t>The </a:t>
            </a:r>
            <a:r>
              <a:rPr lang="en-US" sz="2000" dirty="0">
                <a:solidFill>
                  <a:schemeClr val="accent3">
                    <a:lumMod val="75000"/>
                  </a:schemeClr>
                </a:solidFill>
                <a:latin typeface="+mn-lt"/>
                <a:cs typeface="Arial"/>
              </a:rPr>
              <a:t>accuracy is granted</a:t>
            </a:r>
            <a:r>
              <a:rPr lang="en-US" sz="2000" dirty="0">
                <a:latin typeface="+mn-lt"/>
                <a:cs typeface="Arial"/>
              </a:rPr>
              <a:t>. </a:t>
            </a:r>
          </a:p>
          <a:p>
            <a:pPr marL="9525">
              <a:lnSpc>
                <a:spcPts val="2528"/>
              </a:lnSpc>
              <a:spcBef>
                <a:spcPts val="126"/>
              </a:spcBef>
            </a:pPr>
            <a:endParaRPr lang="en-US" sz="2000" b="1" dirty="0">
              <a:latin typeface="+mn-lt"/>
              <a:cs typeface="Arial"/>
            </a:endParaRPr>
          </a:p>
          <a:p>
            <a:pPr marL="9525">
              <a:lnSpc>
                <a:spcPts val="2528"/>
              </a:lnSpc>
              <a:spcBef>
                <a:spcPts val="126"/>
              </a:spcBef>
            </a:pPr>
            <a:endParaRPr lang="en-US" sz="2000" dirty="0">
              <a:solidFill>
                <a:srgbClr val="FF0000"/>
              </a:solidFill>
              <a:latin typeface="+mn-lt"/>
              <a:cs typeface="Arial"/>
            </a:endParaRPr>
          </a:p>
          <a:p>
            <a:pPr marL="9525">
              <a:lnSpc>
                <a:spcPts val="2528"/>
              </a:lnSpc>
              <a:spcBef>
                <a:spcPts val="126"/>
              </a:spcBef>
            </a:pPr>
            <a:endParaRPr lang="en-US" sz="2000" dirty="0">
              <a:latin typeface="+mn-lt"/>
              <a:cs typeface="Arial"/>
            </a:endParaRPr>
          </a:p>
          <a:p>
            <a:pPr marL="9525">
              <a:lnSpc>
                <a:spcPts val="2528"/>
              </a:lnSpc>
              <a:spcBef>
                <a:spcPts val="126"/>
              </a:spcBef>
            </a:pPr>
            <a:endParaRPr sz="2000" dirty="0">
              <a:latin typeface="+mn-lt"/>
              <a:cs typeface="Arial"/>
            </a:endParaRPr>
          </a:p>
        </p:txBody>
      </p:sp>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sp>
        <p:nvSpPr>
          <p:cNvPr id="7" name="object 18">
            <a:extLst>
              <a:ext uri="{FF2B5EF4-FFF2-40B4-BE49-F238E27FC236}">
                <a16:creationId xmlns:a16="http://schemas.microsoft.com/office/drawing/2014/main" xmlns="" id="{D6223868-1818-40F6-B95F-2B0CB8D3C7AB}"/>
              </a:ext>
            </a:extLst>
          </p:cNvPr>
          <p:cNvSpPr txBox="1"/>
          <p:nvPr/>
        </p:nvSpPr>
        <p:spPr>
          <a:xfrm>
            <a:off x="126595" y="1104900"/>
            <a:ext cx="3988205" cy="323850"/>
          </a:xfrm>
          <a:prstGeom prst="rect">
            <a:avLst/>
          </a:prstGeom>
        </p:spPr>
        <p:txBody>
          <a:bodyPr wrap="square" lIns="0" tIns="0" rIns="0" bIns="0" rtlCol="0">
            <a:noAutofit/>
          </a:bodyPr>
          <a:lstStyle/>
          <a:p>
            <a:pPr marL="9525">
              <a:lnSpc>
                <a:spcPts val="2528"/>
              </a:lnSpc>
              <a:spcBef>
                <a:spcPts val="126"/>
              </a:spcBef>
            </a:pPr>
            <a:r>
              <a:rPr sz="2400" spc="3" dirty="0">
                <a:cs typeface="Arial"/>
              </a:rPr>
              <a:t>B</a:t>
            </a:r>
            <a:r>
              <a:rPr sz="2400" dirty="0">
                <a:cs typeface="Arial"/>
              </a:rPr>
              <a:t>a</a:t>
            </a:r>
            <a:r>
              <a:rPr sz="2400" spc="3" dirty="0">
                <a:cs typeface="Arial"/>
              </a:rPr>
              <a:t>ck</a:t>
            </a:r>
            <a:r>
              <a:rPr sz="2400" dirty="0">
                <a:cs typeface="Arial"/>
              </a:rPr>
              <a:t>tra</a:t>
            </a:r>
            <a:r>
              <a:rPr sz="2400" spc="3" dirty="0">
                <a:cs typeface="Arial"/>
              </a:rPr>
              <a:t>ck</a:t>
            </a:r>
            <a:r>
              <a:rPr sz="2400" dirty="0">
                <a:cs typeface="Arial"/>
              </a:rPr>
              <a:t>i</a:t>
            </a:r>
            <a:r>
              <a:rPr sz="2400" spc="3" dirty="0">
                <a:cs typeface="Arial"/>
              </a:rPr>
              <a:t>n</a:t>
            </a:r>
            <a:r>
              <a:rPr sz="2400" dirty="0">
                <a:cs typeface="Arial"/>
              </a:rPr>
              <a:t>g</a:t>
            </a:r>
            <a:r>
              <a:rPr lang="en-US" sz="2400" dirty="0">
                <a:cs typeface="Arial"/>
              </a:rPr>
              <a:t> </a:t>
            </a:r>
            <a:r>
              <a:rPr lang="en-US" sz="2400" spc="3" dirty="0">
                <a:cs typeface="Arial"/>
              </a:rPr>
              <a:t>A</a:t>
            </a:r>
            <a:r>
              <a:rPr lang="en-US" sz="2400" dirty="0">
                <a:cs typeface="Arial"/>
              </a:rPr>
              <a:t>dv</a:t>
            </a:r>
            <a:r>
              <a:rPr lang="en-US" sz="2400" spc="3" dirty="0">
                <a:cs typeface="Arial"/>
              </a:rPr>
              <a:t>a</a:t>
            </a:r>
            <a:r>
              <a:rPr lang="en-US" sz="2400" dirty="0">
                <a:cs typeface="Arial"/>
              </a:rPr>
              <a:t>nt</a:t>
            </a:r>
            <a:r>
              <a:rPr lang="en-US" sz="2400" spc="3" dirty="0">
                <a:cs typeface="Arial"/>
              </a:rPr>
              <a:t>age</a:t>
            </a:r>
            <a:r>
              <a:rPr lang="en-US" sz="2400" dirty="0">
                <a:cs typeface="Arial"/>
              </a:rPr>
              <a:t>s</a:t>
            </a:r>
          </a:p>
          <a:p>
            <a:pPr marL="9525">
              <a:lnSpc>
                <a:spcPts val="2528"/>
              </a:lnSpc>
              <a:spcBef>
                <a:spcPts val="126"/>
              </a:spcBef>
            </a:pPr>
            <a:endParaRPr sz="2400" dirty="0">
              <a:cs typeface="Arial"/>
            </a:endParaRPr>
          </a:p>
        </p:txBody>
      </p:sp>
      <p:sp>
        <p:nvSpPr>
          <p:cNvPr id="8" name="Rectangle 7"/>
          <p:cNvSpPr/>
          <p:nvPr/>
        </p:nvSpPr>
        <p:spPr>
          <a:xfrm>
            <a:off x="116888" y="245285"/>
            <a:ext cx="3379643"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B</a:t>
            </a:r>
            <a:r>
              <a:rPr lang="en-US" sz="4000" dirty="0">
                <a:solidFill>
                  <a:srgbClr val="0070C0"/>
                </a:solidFill>
                <a:latin typeface="+mn-lt"/>
                <a:cs typeface="Arial"/>
              </a:rPr>
              <a:t>a</a:t>
            </a:r>
            <a:r>
              <a:rPr lang="en-US" sz="4000" spc="3" dirty="0">
                <a:solidFill>
                  <a:srgbClr val="0070C0"/>
                </a:solidFill>
                <a:latin typeface="+mn-lt"/>
                <a:cs typeface="Arial"/>
              </a:rPr>
              <a:t>ck</a:t>
            </a:r>
            <a:r>
              <a:rPr lang="en-US" sz="4000" dirty="0">
                <a:solidFill>
                  <a:srgbClr val="0070C0"/>
                </a:solidFill>
                <a:latin typeface="+mn-lt"/>
                <a:cs typeface="Arial"/>
              </a:rPr>
              <a:t>t</a:t>
            </a:r>
            <a:r>
              <a:rPr lang="en-US" sz="4000" spc="-7" dirty="0">
                <a:solidFill>
                  <a:srgbClr val="0070C0"/>
                </a:solidFill>
                <a:latin typeface="+mn-lt"/>
                <a:cs typeface="Arial"/>
              </a:rPr>
              <a:t>r</a:t>
            </a:r>
            <a:r>
              <a:rPr lang="en-US" sz="4000" spc="3" dirty="0">
                <a:solidFill>
                  <a:srgbClr val="0070C0"/>
                </a:solidFill>
                <a:latin typeface="+mn-lt"/>
                <a:cs typeface="Arial"/>
              </a:rPr>
              <a:t>ack</a:t>
            </a:r>
            <a:r>
              <a:rPr lang="en-US" sz="4000" dirty="0">
                <a:solidFill>
                  <a:srgbClr val="0070C0"/>
                </a:solidFill>
                <a:latin typeface="+mn-lt"/>
                <a:cs typeface="Arial"/>
              </a:rPr>
              <a:t>i</a:t>
            </a:r>
            <a:r>
              <a:rPr lang="en-US" sz="4000" spc="3" dirty="0">
                <a:solidFill>
                  <a:srgbClr val="0070C0"/>
                </a:solidFill>
                <a:latin typeface="+mn-lt"/>
                <a:cs typeface="Arial"/>
              </a:rPr>
              <a:t>n</a:t>
            </a:r>
            <a:r>
              <a:rPr lang="en-US" sz="4000" dirty="0">
                <a:solidFill>
                  <a:srgbClr val="0070C0"/>
                </a:solidFill>
                <a:latin typeface="+mn-lt"/>
                <a:cs typeface="Arial"/>
              </a:rPr>
              <a:t>g</a:t>
            </a:r>
          </a:p>
        </p:txBody>
      </p:sp>
    </p:spTree>
    <p:extLst>
      <p:ext uri="{BB962C8B-B14F-4D97-AF65-F5344CB8AC3E}">
        <p14:creationId xmlns:p14="http://schemas.microsoft.com/office/powerpoint/2010/main" val="2765397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p:nvPr/>
        </p:nvSpPr>
        <p:spPr>
          <a:xfrm>
            <a:off x="114300" y="1428750"/>
            <a:ext cx="8001000" cy="323850"/>
          </a:xfrm>
          <a:prstGeom prst="rect">
            <a:avLst/>
          </a:prstGeom>
        </p:spPr>
        <p:txBody>
          <a:bodyPr wrap="square" lIns="0" tIns="0" rIns="0" bIns="0" rtlCol="0">
            <a:noAutofit/>
          </a:bodyPr>
          <a:lstStyle/>
          <a:p>
            <a:pPr marL="9525">
              <a:lnSpc>
                <a:spcPts val="2528"/>
              </a:lnSpc>
              <a:spcBef>
                <a:spcPts val="126"/>
              </a:spcBef>
            </a:pPr>
            <a:endParaRPr sz="2400" dirty="0">
              <a:cs typeface="Arial"/>
            </a:endParaRPr>
          </a:p>
        </p:txBody>
      </p:sp>
      <p:sp>
        <p:nvSpPr>
          <p:cNvPr id="14" name="object 14"/>
          <p:cNvSpPr txBox="1"/>
          <p:nvPr/>
        </p:nvSpPr>
        <p:spPr>
          <a:xfrm>
            <a:off x="2102169" y="2497229"/>
            <a:ext cx="5184781" cy="133350"/>
          </a:xfrm>
          <a:prstGeom prst="rect">
            <a:avLst/>
          </a:prstGeom>
        </p:spPr>
        <p:txBody>
          <a:bodyPr wrap="square" lIns="0" tIns="0" rIns="0" bIns="0" rtlCol="0">
            <a:noAutofit/>
          </a:bodyPr>
          <a:lstStyle/>
          <a:p>
            <a:pPr marL="9525">
              <a:lnSpc>
                <a:spcPts val="994"/>
              </a:lnSpc>
              <a:spcBef>
                <a:spcPts val="50"/>
              </a:spcBef>
            </a:pPr>
            <a:endParaRPr sz="900" dirty="0">
              <a:cs typeface="Arial"/>
            </a:endParaRPr>
          </a:p>
        </p:txBody>
      </p:sp>
      <p:sp>
        <p:nvSpPr>
          <p:cNvPr id="7" name="object 18">
            <a:extLst>
              <a:ext uri="{FF2B5EF4-FFF2-40B4-BE49-F238E27FC236}">
                <a16:creationId xmlns:a16="http://schemas.microsoft.com/office/drawing/2014/main" xmlns="" id="{D6223868-1818-40F6-B95F-2B0CB8D3C7AB}"/>
              </a:ext>
            </a:extLst>
          </p:cNvPr>
          <p:cNvSpPr txBox="1"/>
          <p:nvPr/>
        </p:nvSpPr>
        <p:spPr>
          <a:xfrm>
            <a:off x="108066" y="1074593"/>
            <a:ext cx="3988205" cy="323850"/>
          </a:xfrm>
          <a:prstGeom prst="rect">
            <a:avLst/>
          </a:prstGeom>
        </p:spPr>
        <p:txBody>
          <a:bodyPr wrap="square" lIns="0" tIns="0" rIns="0" bIns="0" rtlCol="0">
            <a:noAutofit/>
          </a:bodyPr>
          <a:lstStyle/>
          <a:p>
            <a:pPr marL="9525">
              <a:lnSpc>
                <a:spcPts val="2528"/>
              </a:lnSpc>
              <a:spcBef>
                <a:spcPts val="126"/>
              </a:spcBef>
            </a:pPr>
            <a:r>
              <a:rPr sz="2400" spc="3" dirty="0">
                <a:cs typeface="Arial"/>
              </a:rPr>
              <a:t>B</a:t>
            </a:r>
            <a:r>
              <a:rPr sz="2400" dirty="0">
                <a:cs typeface="Arial"/>
              </a:rPr>
              <a:t>a</a:t>
            </a:r>
            <a:r>
              <a:rPr sz="2400" spc="3" dirty="0">
                <a:cs typeface="Arial"/>
              </a:rPr>
              <a:t>ck</a:t>
            </a:r>
            <a:r>
              <a:rPr sz="2400" dirty="0">
                <a:cs typeface="Arial"/>
              </a:rPr>
              <a:t>tra</a:t>
            </a:r>
            <a:r>
              <a:rPr sz="2400" spc="3" dirty="0">
                <a:cs typeface="Arial"/>
              </a:rPr>
              <a:t>ck</a:t>
            </a:r>
            <a:r>
              <a:rPr sz="2400" dirty="0">
                <a:cs typeface="Arial"/>
              </a:rPr>
              <a:t>i</a:t>
            </a:r>
            <a:r>
              <a:rPr sz="2400" spc="3" dirty="0">
                <a:cs typeface="Arial"/>
              </a:rPr>
              <a:t>n</a:t>
            </a:r>
            <a:r>
              <a:rPr sz="2400" dirty="0">
                <a:cs typeface="Arial"/>
              </a:rPr>
              <a:t>g</a:t>
            </a:r>
            <a:r>
              <a:rPr lang="en-US" sz="2400" dirty="0">
                <a:cs typeface="Arial"/>
              </a:rPr>
              <a:t> </a:t>
            </a:r>
            <a:r>
              <a:rPr lang="en-US" sz="2400" spc="3" dirty="0">
                <a:cs typeface="Arial"/>
              </a:rPr>
              <a:t>Disa</a:t>
            </a:r>
            <a:r>
              <a:rPr lang="en-US" sz="2400" dirty="0">
                <a:cs typeface="Arial"/>
              </a:rPr>
              <a:t>dv</a:t>
            </a:r>
            <a:r>
              <a:rPr lang="en-US" sz="2400" spc="3" dirty="0">
                <a:cs typeface="Arial"/>
              </a:rPr>
              <a:t>a</a:t>
            </a:r>
            <a:r>
              <a:rPr lang="en-US" sz="2400" dirty="0">
                <a:cs typeface="Arial"/>
              </a:rPr>
              <a:t>nt</a:t>
            </a:r>
            <a:r>
              <a:rPr lang="en-US" sz="2400" spc="3" dirty="0">
                <a:cs typeface="Arial"/>
              </a:rPr>
              <a:t>age</a:t>
            </a:r>
            <a:r>
              <a:rPr lang="en-US" sz="2400" dirty="0">
                <a:cs typeface="Arial"/>
              </a:rPr>
              <a:t>s</a:t>
            </a:r>
          </a:p>
          <a:p>
            <a:pPr marL="9525">
              <a:lnSpc>
                <a:spcPts val="2528"/>
              </a:lnSpc>
              <a:spcBef>
                <a:spcPts val="126"/>
              </a:spcBef>
            </a:pPr>
            <a:endParaRPr sz="2400" dirty="0">
              <a:cs typeface="Arial"/>
            </a:endParaRPr>
          </a:p>
        </p:txBody>
      </p:sp>
      <p:sp>
        <p:nvSpPr>
          <p:cNvPr id="4" name="TextBox 3">
            <a:extLst>
              <a:ext uri="{FF2B5EF4-FFF2-40B4-BE49-F238E27FC236}">
                <a16:creationId xmlns:a16="http://schemas.microsoft.com/office/drawing/2014/main" xmlns="" id="{952A4AB9-0330-4683-B4AA-5A5AD0F7CFEF}"/>
              </a:ext>
            </a:extLst>
          </p:cNvPr>
          <p:cNvSpPr txBox="1"/>
          <p:nvPr/>
        </p:nvSpPr>
        <p:spPr>
          <a:xfrm>
            <a:off x="116888" y="1398443"/>
            <a:ext cx="9027112" cy="4634602"/>
          </a:xfrm>
          <a:prstGeom prst="rect">
            <a:avLst/>
          </a:prstGeom>
          <a:noFill/>
        </p:spPr>
        <p:txBody>
          <a:bodyPr wrap="square" rtlCol="0">
            <a:spAutoFit/>
          </a:bodyPr>
          <a:lstStyle/>
          <a:p>
            <a:pPr marL="223838" marR="20048" indent="-214313">
              <a:lnSpc>
                <a:spcPct val="150000"/>
              </a:lnSpc>
              <a:spcBef>
                <a:spcPts val="73"/>
              </a:spcBef>
              <a:buFont typeface="Wingdings" panose="05000000000000000000" pitchFamily="2" charset="2"/>
              <a:buChar char="v"/>
            </a:pPr>
            <a:r>
              <a:rPr lang="en-US" sz="2200" dirty="0">
                <a:latin typeface="+mn-lt"/>
                <a:cs typeface="Arial"/>
              </a:rPr>
              <a:t>Back</a:t>
            </a:r>
            <a:r>
              <a:rPr lang="en-US" sz="2200" spc="3" dirty="0">
                <a:latin typeface="+mn-lt"/>
                <a:cs typeface="Arial"/>
              </a:rPr>
              <a:t>t</a:t>
            </a:r>
            <a:r>
              <a:rPr lang="en-US" sz="2200" spc="-7" dirty="0">
                <a:latin typeface="+mn-lt"/>
                <a:cs typeface="Arial"/>
              </a:rPr>
              <a:t>r</a:t>
            </a:r>
            <a:r>
              <a:rPr lang="en-US" sz="2200" dirty="0">
                <a:latin typeface="+mn-lt"/>
                <a:cs typeface="Arial"/>
              </a:rPr>
              <a:t>acki</a:t>
            </a:r>
            <a:r>
              <a:rPr lang="en-US" sz="2200" spc="-7" dirty="0">
                <a:latin typeface="+mn-lt"/>
                <a:cs typeface="Arial"/>
              </a:rPr>
              <a:t>n</a:t>
            </a:r>
            <a:r>
              <a:rPr lang="en-US" sz="2200" dirty="0">
                <a:latin typeface="+mn-lt"/>
                <a:cs typeface="Arial"/>
              </a:rPr>
              <a:t>g Ap</a:t>
            </a:r>
            <a:r>
              <a:rPr lang="en-US" sz="2200" spc="-11" dirty="0">
                <a:latin typeface="+mn-lt"/>
                <a:cs typeface="Arial"/>
              </a:rPr>
              <a:t>p</a:t>
            </a:r>
            <a:r>
              <a:rPr lang="en-US" sz="2200" spc="7" dirty="0">
                <a:latin typeface="+mn-lt"/>
                <a:cs typeface="Arial"/>
              </a:rPr>
              <a:t>r</a:t>
            </a:r>
            <a:r>
              <a:rPr lang="en-US" sz="2200" spc="-7" dirty="0">
                <a:latin typeface="+mn-lt"/>
                <a:cs typeface="Arial"/>
              </a:rPr>
              <a:t>o</a:t>
            </a:r>
            <a:r>
              <a:rPr lang="en-US" sz="2200" dirty="0">
                <a:latin typeface="+mn-lt"/>
                <a:cs typeface="Arial"/>
              </a:rPr>
              <a:t>ach </a:t>
            </a:r>
            <a:r>
              <a:rPr lang="en-US" sz="2200" spc="-7" dirty="0">
                <a:latin typeface="+mn-lt"/>
                <a:cs typeface="Arial"/>
              </a:rPr>
              <a:t>i</a:t>
            </a:r>
            <a:r>
              <a:rPr lang="en-US" sz="2200" dirty="0">
                <a:latin typeface="+mn-lt"/>
                <a:cs typeface="Arial"/>
              </a:rPr>
              <a:t>s</a:t>
            </a:r>
            <a:r>
              <a:rPr lang="en-US" sz="2200" spc="7" dirty="0">
                <a:latin typeface="+mn-lt"/>
                <a:cs typeface="Arial"/>
              </a:rPr>
              <a:t> </a:t>
            </a:r>
            <a:r>
              <a:rPr lang="en-US" sz="2200" spc="-7" dirty="0">
                <a:latin typeface="+mn-lt"/>
                <a:cs typeface="Arial"/>
              </a:rPr>
              <a:t>n</a:t>
            </a:r>
            <a:r>
              <a:rPr lang="en-US" sz="2200" dirty="0">
                <a:latin typeface="+mn-lt"/>
                <a:cs typeface="Arial"/>
              </a:rPr>
              <a:t>ot</a:t>
            </a:r>
            <a:r>
              <a:rPr lang="en-US" sz="2200" spc="3" dirty="0">
                <a:latin typeface="+mn-lt"/>
                <a:cs typeface="Arial"/>
              </a:rPr>
              <a:t> </a:t>
            </a:r>
            <a:r>
              <a:rPr lang="en-US" sz="2200" spc="-7" dirty="0">
                <a:latin typeface="+mn-lt"/>
                <a:cs typeface="Arial"/>
              </a:rPr>
              <a:t>e</a:t>
            </a:r>
            <a:r>
              <a:rPr lang="en-US" sz="2200" dirty="0">
                <a:latin typeface="+mn-lt"/>
                <a:cs typeface="Arial"/>
              </a:rPr>
              <a:t>f</a:t>
            </a:r>
            <a:r>
              <a:rPr lang="en-US" sz="2200" spc="3" dirty="0">
                <a:latin typeface="+mn-lt"/>
                <a:cs typeface="Arial"/>
              </a:rPr>
              <a:t>f</a:t>
            </a:r>
            <a:r>
              <a:rPr lang="en-US" sz="2200" dirty="0">
                <a:latin typeface="+mn-lt"/>
                <a:cs typeface="Arial"/>
              </a:rPr>
              <a:t>i</a:t>
            </a:r>
            <a:r>
              <a:rPr lang="en-US" sz="2200" spc="-7" dirty="0">
                <a:latin typeface="+mn-lt"/>
                <a:cs typeface="Arial"/>
              </a:rPr>
              <a:t>c</a:t>
            </a:r>
            <a:r>
              <a:rPr lang="en-US" sz="2200" dirty="0">
                <a:latin typeface="+mn-lt"/>
                <a:cs typeface="Arial"/>
              </a:rPr>
              <a:t>ie</a:t>
            </a:r>
            <a:r>
              <a:rPr lang="en-US" sz="2200" spc="-7" dirty="0">
                <a:latin typeface="+mn-lt"/>
                <a:cs typeface="Arial"/>
              </a:rPr>
              <a:t>n</a:t>
            </a:r>
            <a:r>
              <a:rPr lang="en-US" sz="2200" dirty="0">
                <a:latin typeface="+mn-lt"/>
                <a:cs typeface="Arial"/>
              </a:rPr>
              <a:t>t</a:t>
            </a:r>
            <a:r>
              <a:rPr lang="en-US" sz="2200" spc="7" dirty="0">
                <a:latin typeface="+mn-lt"/>
                <a:cs typeface="Arial"/>
              </a:rPr>
              <a:t> f</a:t>
            </a:r>
            <a:r>
              <a:rPr lang="en-US" sz="2200" spc="-7" dirty="0">
                <a:latin typeface="+mn-lt"/>
                <a:cs typeface="Arial"/>
              </a:rPr>
              <a:t>o</a:t>
            </a:r>
            <a:r>
              <a:rPr lang="en-US" sz="2200" dirty="0">
                <a:latin typeface="+mn-lt"/>
                <a:cs typeface="Arial"/>
              </a:rPr>
              <a:t>r</a:t>
            </a:r>
            <a:r>
              <a:rPr lang="en-US" sz="2200" spc="7" dirty="0">
                <a:latin typeface="+mn-lt"/>
                <a:cs typeface="Arial"/>
              </a:rPr>
              <a:t> </a:t>
            </a:r>
            <a:r>
              <a:rPr lang="en-US" sz="2200" dirty="0" smtClean="0">
                <a:latin typeface="+mn-lt"/>
                <a:cs typeface="Arial"/>
              </a:rPr>
              <a:t>s</a:t>
            </a:r>
            <a:r>
              <a:rPr lang="en-US" sz="2200" spc="-7" dirty="0" smtClean="0">
                <a:latin typeface="+mn-lt"/>
                <a:cs typeface="Arial"/>
              </a:rPr>
              <a:t>o</a:t>
            </a:r>
            <a:r>
              <a:rPr lang="en-US" sz="2200" dirty="0" smtClean="0">
                <a:latin typeface="+mn-lt"/>
                <a:cs typeface="Arial"/>
              </a:rPr>
              <a:t>lv</a:t>
            </a:r>
            <a:r>
              <a:rPr lang="en-US" sz="2200" spc="-7" dirty="0" smtClean="0">
                <a:latin typeface="+mn-lt"/>
                <a:cs typeface="Arial"/>
              </a:rPr>
              <a:t>i</a:t>
            </a:r>
            <a:r>
              <a:rPr lang="en-US" sz="2200" dirty="0" smtClean="0">
                <a:latin typeface="+mn-lt"/>
                <a:cs typeface="Arial"/>
              </a:rPr>
              <a:t>ng big stra</a:t>
            </a:r>
            <a:r>
              <a:rPr lang="en-US" sz="2200" spc="3" dirty="0" smtClean="0">
                <a:latin typeface="+mn-lt"/>
                <a:cs typeface="Arial"/>
              </a:rPr>
              <a:t>t</a:t>
            </a:r>
            <a:r>
              <a:rPr lang="en-US" sz="2200" spc="-7" dirty="0" smtClean="0">
                <a:latin typeface="+mn-lt"/>
                <a:cs typeface="Arial"/>
              </a:rPr>
              <a:t>e</a:t>
            </a:r>
            <a:r>
              <a:rPr lang="en-US" sz="2200" dirty="0" smtClean="0">
                <a:latin typeface="+mn-lt"/>
                <a:cs typeface="Arial"/>
              </a:rPr>
              <a:t>g</a:t>
            </a:r>
            <a:r>
              <a:rPr lang="en-US" sz="2200" spc="-7" dirty="0" smtClean="0">
                <a:latin typeface="+mn-lt"/>
                <a:cs typeface="Arial"/>
              </a:rPr>
              <a:t>i</a:t>
            </a:r>
            <a:r>
              <a:rPr lang="en-US" sz="2200" dirty="0" smtClean="0">
                <a:latin typeface="+mn-lt"/>
                <a:cs typeface="Arial"/>
              </a:rPr>
              <a:t>c</a:t>
            </a:r>
            <a:r>
              <a:rPr lang="en-US" sz="2200" spc="7" dirty="0" smtClean="0">
                <a:latin typeface="+mn-lt"/>
                <a:cs typeface="Arial"/>
              </a:rPr>
              <a:t> </a:t>
            </a:r>
            <a:r>
              <a:rPr lang="en-US" sz="2200" spc="7" dirty="0">
                <a:latin typeface="+mn-lt"/>
                <a:cs typeface="Arial"/>
              </a:rPr>
              <a:t>p</a:t>
            </a:r>
            <a:r>
              <a:rPr lang="en-US" sz="2200" dirty="0">
                <a:latin typeface="+mn-lt"/>
                <a:cs typeface="Arial"/>
              </a:rPr>
              <a:t>r</a:t>
            </a:r>
            <a:r>
              <a:rPr lang="en-US" sz="2200" spc="-11" dirty="0">
                <a:latin typeface="+mn-lt"/>
                <a:cs typeface="Arial"/>
              </a:rPr>
              <a:t>o</a:t>
            </a:r>
            <a:r>
              <a:rPr lang="en-US" sz="2200" dirty="0">
                <a:latin typeface="+mn-lt"/>
                <a:cs typeface="Arial"/>
              </a:rPr>
              <a:t>b</a:t>
            </a:r>
            <a:r>
              <a:rPr lang="en-US" sz="2200" spc="-7" dirty="0">
                <a:latin typeface="+mn-lt"/>
                <a:cs typeface="Arial"/>
              </a:rPr>
              <a:t>l</a:t>
            </a:r>
            <a:r>
              <a:rPr lang="en-US" sz="2200" dirty="0">
                <a:latin typeface="+mn-lt"/>
                <a:cs typeface="Arial"/>
              </a:rPr>
              <a:t>e</a:t>
            </a:r>
            <a:r>
              <a:rPr lang="en-US" sz="2200" spc="22" dirty="0">
                <a:latin typeface="+mn-lt"/>
                <a:cs typeface="Arial"/>
              </a:rPr>
              <a:t>m</a:t>
            </a:r>
            <a:r>
              <a:rPr lang="en-US" sz="2200" dirty="0">
                <a:latin typeface="+mn-lt"/>
                <a:cs typeface="Arial"/>
              </a:rPr>
              <a:t>.</a:t>
            </a:r>
          </a:p>
          <a:p>
            <a:pPr marL="223838" marR="20048" indent="-214313">
              <a:lnSpc>
                <a:spcPct val="150000"/>
              </a:lnSpc>
              <a:spcBef>
                <a:spcPts val="332"/>
              </a:spcBef>
              <a:buFont typeface="Wingdings" panose="05000000000000000000" pitchFamily="2" charset="2"/>
              <a:buChar char="v"/>
            </a:pPr>
            <a:r>
              <a:rPr lang="en-US" sz="2200" spc="14" dirty="0">
                <a:latin typeface="+mn-lt"/>
                <a:cs typeface="Arial"/>
              </a:rPr>
              <a:t>T</a:t>
            </a:r>
            <a:r>
              <a:rPr lang="en-US" sz="2200" dirty="0">
                <a:latin typeface="+mn-lt"/>
                <a:cs typeface="Arial"/>
              </a:rPr>
              <a:t>he </a:t>
            </a:r>
            <a:r>
              <a:rPr lang="en-US" sz="2200" spc="-7" dirty="0">
                <a:latin typeface="+mn-lt"/>
                <a:cs typeface="Arial"/>
              </a:rPr>
              <a:t>o</a:t>
            </a:r>
            <a:r>
              <a:rPr lang="en-US" sz="2200" dirty="0">
                <a:latin typeface="+mn-lt"/>
                <a:cs typeface="Arial"/>
              </a:rPr>
              <a:t>vera</a:t>
            </a:r>
            <a:r>
              <a:rPr lang="en-US" sz="2200" spc="-7" dirty="0">
                <a:latin typeface="+mn-lt"/>
                <a:cs typeface="Arial"/>
              </a:rPr>
              <a:t>l</a:t>
            </a:r>
            <a:r>
              <a:rPr lang="en-US" sz="2200" dirty="0">
                <a:latin typeface="+mn-lt"/>
                <a:cs typeface="Arial"/>
              </a:rPr>
              <a:t>l ru</a:t>
            </a:r>
            <a:r>
              <a:rPr lang="en-US" sz="2200" spc="-7" dirty="0">
                <a:latin typeface="+mn-lt"/>
                <a:cs typeface="Arial"/>
              </a:rPr>
              <a:t>n</a:t>
            </a:r>
            <a:r>
              <a:rPr lang="en-US" sz="2200" spc="7" dirty="0">
                <a:latin typeface="+mn-lt"/>
                <a:cs typeface="Arial"/>
              </a:rPr>
              <a:t>t</a:t>
            </a:r>
            <a:r>
              <a:rPr lang="en-US" sz="2200" spc="-7" dirty="0">
                <a:latin typeface="+mn-lt"/>
                <a:cs typeface="Arial"/>
              </a:rPr>
              <a:t>i</a:t>
            </a:r>
            <a:r>
              <a:rPr lang="en-US" sz="2200" dirty="0">
                <a:latin typeface="+mn-lt"/>
                <a:cs typeface="Arial"/>
              </a:rPr>
              <a:t>me of</a:t>
            </a:r>
            <a:r>
              <a:rPr lang="en-US" sz="2200" spc="3" dirty="0">
                <a:latin typeface="+mn-lt"/>
                <a:cs typeface="Arial"/>
              </a:rPr>
              <a:t> </a:t>
            </a:r>
            <a:r>
              <a:rPr lang="en-US" sz="2200" dirty="0">
                <a:latin typeface="+mn-lt"/>
                <a:cs typeface="Arial"/>
              </a:rPr>
              <a:t>B</a:t>
            </a:r>
            <a:r>
              <a:rPr lang="en-US" sz="2200" spc="-11" dirty="0">
                <a:latin typeface="+mn-lt"/>
                <a:cs typeface="Arial"/>
              </a:rPr>
              <a:t>a</a:t>
            </a:r>
            <a:r>
              <a:rPr lang="en-US" sz="2200" dirty="0">
                <a:latin typeface="+mn-lt"/>
                <a:cs typeface="Arial"/>
              </a:rPr>
              <a:t>ckt</a:t>
            </a:r>
            <a:r>
              <a:rPr lang="en-US" sz="2200" spc="3" dirty="0">
                <a:latin typeface="+mn-lt"/>
                <a:cs typeface="Arial"/>
              </a:rPr>
              <a:t>r</a:t>
            </a:r>
            <a:r>
              <a:rPr lang="en-US" sz="2200" spc="-7" dirty="0">
                <a:latin typeface="+mn-lt"/>
                <a:cs typeface="Arial"/>
              </a:rPr>
              <a:t>a</a:t>
            </a:r>
            <a:r>
              <a:rPr lang="en-US" sz="2200" dirty="0">
                <a:latin typeface="+mn-lt"/>
                <a:cs typeface="Arial"/>
              </a:rPr>
              <a:t>cking</a:t>
            </a:r>
            <a:r>
              <a:rPr lang="en-US" sz="2200" spc="-7" dirty="0">
                <a:latin typeface="+mn-lt"/>
                <a:cs typeface="Arial"/>
              </a:rPr>
              <a:t> </a:t>
            </a:r>
            <a:r>
              <a:rPr lang="en-US" sz="2200" dirty="0">
                <a:latin typeface="+mn-lt"/>
                <a:cs typeface="Arial"/>
              </a:rPr>
              <a:t>Alg</a:t>
            </a:r>
            <a:r>
              <a:rPr lang="en-US" sz="2200" spc="-11" dirty="0">
                <a:latin typeface="+mn-lt"/>
                <a:cs typeface="Arial"/>
              </a:rPr>
              <a:t>o</a:t>
            </a:r>
            <a:r>
              <a:rPr lang="en-US" sz="2200" dirty="0">
                <a:latin typeface="+mn-lt"/>
                <a:cs typeface="Arial"/>
              </a:rPr>
              <a:t>rithm is </a:t>
            </a:r>
            <a:r>
              <a:rPr lang="en-US" sz="2200" dirty="0">
                <a:solidFill>
                  <a:schemeClr val="accent3">
                    <a:lumMod val="75000"/>
                  </a:schemeClr>
                </a:solidFill>
                <a:latin typeface="+mn-lt"/>
                <a:cs typeface="Arial"/>
              </a:rPr>
              <a:t>n</a:t>
            </a:r>
            <a:r>
              <a:rPr lang="en-US" sz="2200" spc="-7" dirty="0">
                <a:solidFill>
                  <a:schemeClr val="accent3">
                    <a:lumMod val="75000"/>
                  </a:schemeClr>
                </a:solidFill>
                <a:latin typeface="+mn-lt"/>
                <a:cs typeface="Arial"/>
              </a:rPr>
              <a:t>o</a:t>
            </a:r>
            <a:r>
              <a:rPr lang="en-US" sz="2200" dirty="0">
                <a:solidFill>
                  <a:schemeClr val="accent3">
                    <a:lumMod val="75000"/>
                  </a:schemeClr>
                </a:solidFill>
                <a:latin typeface="+mn-lt"/>
                <a:cs typeface="Arial"/>
              </a:rPr>
              <a:t>r</a:t>
            </a:r>
            <a:r>
              <a:rPr lang="en-US" sz="2200" spc="7" dirty="0">
                <a:solidFill>
                  <a:schemeClr val="accent3">
                    <a:lumMod val="75000"/>
                  </a:schemeClr>
                </a:solidFill>
                <a:latin typeface="+mn-lt"/>
                <a:cs typeface="Arial"/>
              </a:rPr>
              <a:t>m</a:t>
            </a:r>
            <a:r>
              <a:rPr lang="en-US" sz="2200" spc="-7" dirty="0">
                <a:solidFill>
                  <a:schemeClr val="accent3">
                    <a:lumMod val="75000"/>
                  </a:schemeClr>
                </a:solidFill>
                <a:latin typeface="+mn-lt"/>
                <a:cs typeface="Arial"/>
              </a:rPr>
              <a:t>a</a:t>
            </a:r>
            <a:r>
              <a:rPr lang="en-US" sz="2200" dirty="0">
                <a:solidFill>
                  <a:schemeClr val="accent3">
                    <a:lumMod val="75000"/>
                  </a:schemeClr>
                </a:solidFill>
                <a:latin typeface="+mn-lt"/>
                <a:cs typeface="Arial"/>
              </a:rPr>
              <a:t>l</a:t>
            </a:r>
            <a:r>
              <a:rPr lang="en-US" sz="2200" spc="-7" dirty="0">
                <a:solidFill>
                  <a:schemeClr val="accent3">
                    <a:lumMod val="75000"/>
                  </a:schemeClr>
                </a:solidFill>
                <a:latin typeface="+mn-lt"/>
                <a:cs typeface="Arial"/>
              </a:rPr>
              <a:t>l</a:t>
            </a:r>
            <a:r>
              <a:rPr lang="en-US" sz="2200" dirty="0">
                <a:solidFill>
                  <a:schemeClr val="accent3">
                    <a:lumMod val="75000"/>
                  </a:schemeClr>
                </a:solidFill>
                <a:latin typeface="+mn-lt"/>
                <a:cs typeface="Arial"/>
              </a:rPr>
              <a:t>y</a:t>
            </a:r>
            <a:r>
              <a:rPr lang="en-US" sz="2200" spc="-14" dirty="0">
                <a:solidFill>
                  <a:schemeClr val="accent3">
                    <a:lumMod val="75000"/>
                  </a:schemeClr>
                </a:solidFill>
                <a:latin typeface="+mn-lt"/>
                <a:cs typeface="Arial"/>
              </a:rPr>
              <a:t> </a:t>
            </a:r>
            <a:r>
              <a:rPr lang="en-US" sz="2200" dirty="0">
                <a:solidFill>
                  <a:schemeClr val="accent3">
                    <a:lumMod val="75000"/>
                  </a:schemeClr>
                </a:solidFill>
                <a:latin typeface="+mn-lt"/>
                <a:cs typeface="Arial"/>
              </a:rPr>
              <a:t>sl</a:t>
            </a:r>
            <a:r>
              <a:rPr lang="en-US" sz="2200" spc="-7" dirty="0">
                <a:solidFill>
                  <a:schemeClr val="accent3">
                    <a:lumMod val="75000"/>
                  </a:schemeClr>
                </a:solidFill>
                <a:latin typeface="+mn-lt"/>
                <a:cs typeface="Arial"/>
              </a:rPr>
              <a:t>o</a:t>
            </a:r>
            <a:r>
              <a:rPr lang="en-US" sz="2200" dirty="0">
                <a:solidFill>
                  <a:schemeClr val="accent3">
                    <a:lumMod val="75000"/>
                  </a:schemeClr>
                </a:solidFill>
                <a:latin typeface="+mn-lt"/>
                <a:cs typeface="Arial"/>
              </a:rPr>
              <a:t>w</a:t>
            </a:r>
            <a:r>
              <a:rPr lang="en-US" sz="2200" dirty="0">
                <a:latin typeface="+mn-lt"/>
                <a:cs typeface="Arial"/>
              </a:rPr>
              <a:t>.</a:t>
            </a:r>
          </a:p>
          <a:p>
            <a:pPr marL="223838" marR="282574" indent="-214313">
              <a:lnSpc>
                <a:spcPct val="150000"/>
              </a:lnSpc>
              <a:spcBef>
                <a:spcPts val="405"/>
              </a:spcBef>
              <a:buFont typeface="Wingdings" panose="05000000000000000000" pitchFamily="2" charset="2"/>
              <a:buChar char="v"/>
            </a:pPr>
            <a:r>
              <a:rPr lang="en-US" sz="2200" spc="14" dirty="0">
                <a:latin typeface="+mn-lt"/>
                <a:cs typeface="Arial"/>
              </a:rPr>
              <a:t>T</a:t>
            </a:r>
            <a:r>
              <a:rPr lang="en-US" sz="2200" dirty="0">
                <a:latin typeface="+mn-lt"/>
                <a:cs typeface="Arial"/>
              </a:rPr>
              <a:t>o so</a:t>
            </a:r>
            <a:r>
              <a:rPr lang="en-US" sz="2200" spc="-7" dirty="0">
                <a:latin typeface="+mn-lt"/>
                <a:cs typeface="Arial"/>
              </a:rPr>
              <a:t>l</a:t>
            </a:r>
            <a:r>
              <a:rPr lang="en-US" sz="2200" dirty="0">
                <a:latin typeface="+mn-lt"/>
                <a:cs typeface="Arial"/>
              </a:rPr>
              <a:t>ve l</a:t>
            </a:r>
            <a:r>
              <a:rPr lang="en-US" sz="2200" spc="-7" dirty="0">
                <a:latin typeface="+mn-lt"/>
                <a:cs typeface="Arial"/>
              </a:rPr>
              <a:t>a</a:t>
            </a:r>
            <a:r>
              <a:rPr lang="en-US" sz="2200" spc="7" dirty="0">
                <a:latin typeface="+mn-lt"/>
                <a:cs typeface="Arial"/>
              </a:rPr>
              <a:t>r</a:t>
            </a:r>
            <a:r>
              <a:rPr lang="en-US" sz="2200" spc="-7" dirty="0">
                <a:latin typeface="+mn-lt"/>
                <a:cs typeface="Arial"/>
              </a:rPr>
              <a:t>g</a:t>
            </a:r>
            <a:r>
              <a:rPr lang="en-US" sz="2200" dirty="0">
                <a:latin typeface="+mn-lt"/>
                <a:cs typeface="Arial"/>
              </a:rPr>
              <a:t>e pr</a:t>
            </a:r>
            <a:r>
              <a:rPr lang="en-US" sz="2200" spc="-11" dirty="0">
                <a:latin typeface="+mn-lt"/>
                <a:cs typeface="Arial"/>
              </a:rPr>
              <a:t>o</a:t>
            </a:r>
            <a:r>
              <a:rPr lang="en-US" sz="2200" dirty="0">
                <a:latin typeface="+mn-lt"/>
                <a:cs typeface="Arial"/>
              </a:rPr>
              <a:t>bl</a:t>
            </a:r>
            <a:r>
              <a:rPr lang="en-US" sz="2200" spc="-7" dirty="0">
                <a:latin typeface="+mn-lt"/>
                <a:cs typeface="Arial"/>
              </a:rPr>
              <a:t>e</a:t>
            </a:r>
            <a:r>
              <a:rPr lang="en-US" sz="2200" dirty="0">
                <a:latin typeface="+mn-lt"/>
                <a:cs typeface="Arial"/>
              </a:rPr>
              <a:t>m</a:t>
            </a:r>
            <a:r>
              <a:rPr lang="en-US" sz="2200" spc="7" dirty="0">
                <a:latin typeface="+mn-lt"/>
                <a:cs typeface="Arial"/>
              </a:rPr>
              <a:t> s</a:t>
            </a:r>
            <a:r>
              <a:rPr lang="en-US" sz="2200" dirty="0">
                <a:latin typeface="+mn-lt"/>
                <a:cs typeface="Arial"/>
              </a:rPr>
              <a:t>o</a:t>
            </a:r>
            <a:r>
              <a:rPr lang="en-US" sz="2200" spc="-7" dirty="0">
                <a:latin typeface="+mn-lt"/>
                <a:cs typeface="Arial"/>
              </a:rPr>
              <a:t>m</a:t>
            </a:r>
            <a:r>
              <a:rPr lang="en-US" sz="2200" dirty="0">
                <a:latin typeface="+mn-lt"/>
                <a:cs typeface="Arial"/>
              </a:rPr>
              <a:t>etime it ne</a:t>
            </a:r>
            <a:r>
              <a:rPr lang="en-US" sz="2200" spc="-7" dirty="0">
                <a:latin typeface="+mn-lt"/>
                <a:cs typeface="Arial"/>
              </a:rPr>
              <a:t>e</a:t>
            </a:r>
            <a:r>
              <a:rPr lang="en-US" sz="2200" dirty="0">
                <a:latin typeface="+mn-lt"/>
                <a:cs typeface="Arial"/>
              </a:rPr>
              <a:t>ds </a:t>
            </a:r>
            <a:r>
              <a:rPr lang="en-US" sz="2200" spc="7" dirty="0">
                <a:latin typeface="+mn-lt"/>
                <a:cs typeface="Arial"/>
              </a:rPr>
              <a:t>t</a:t>
            </a:r>
            <a:r>
              <a:rPr lang="en-US" sz="2200" dirty="0">
                <a:latin typeface="+mn-lt"/>
                <a:cs typeface="Arial"/>
              </a:rPr>
              <a:t>o take the </a:t>
            </a:r>
            <a:r>
              <a:rPr lang="en-US" sz="2200" spc="-7" dirty="0">
                <a:latin typeface="+mn-lt"/>
                <a:cs typeface="Arial"/>
              </a:rPr>
              <a:t>h</a:t>
            </a:r>
            <a:r>
              <a:rPr lang="en-US" sz="2200" dirty="0">
                <a:latin typeface="+mn-lt"/>
                <a:cs typeface="Arial"/>
              </a:rPr>
              <a:t>elp</a:t>
            </a:r>
            <a:r>
              <a:rPr lang="en-US" sz="2200" spc="-7" dirty="0">
                <a:latin typeface="+mn-lt"/>
                <a:cs typeface="Arial"/>
              </a:rPr>
              <a:t> </a:t>
            </a:r>
            <a:r>
              <a:rPr lang="en-US" sz="2200" dirty="0">
                <a:latin typeface="+mn-lt"/>
                <a:cs typeface="Arial"/>
              </a:rPr>
              <a:t>of</a:t>
            </a:r>
            <a:r>
              <a:rPr lang="en-US" sz="2200" spc="3" dirty="0">
                <a:latin typeface="+mn-lt"/>
                <a:cs typeface="Arial"/>
              </a:rPr>
              <a:t> </a:t>
            </a:r>
            <a:r>
              <a:rPr lang="en-US" sz="2200" spc="-7" dirty="0">
                <a:latin typeface="+mn-lt"/>
                <a:cs typeface="Arial"/>
              </a:rPr>
              <a:t>o</a:t>
            </a:r>
            <a:r>
              <a:rPr lang="en-US" sz="2200" spc="7" dirty="0">
                <a:latin typeface="+mn-lt"/>
                <a:cs typeface="Arial"/>
              </a:rPr>
              <a:t>t</a:t>
            </a:r>
            <a:r>
              <a:rPr lang="en-US" sz="2200" spc="-7" dirty="0">
                <a:latin typeface="+mn-lt"/>
                <a:cs typeface="Arial"/>
              </a:rPr>
              <a:t>h</a:t>
            </a:r>
            <a:r>
              <a:rPr lang="en-US" sz="2200" dirty="0">
                <a:latin typeface="+mn-lt"/>
                <a:cs typeface="Arial"/>
              </a:rPr>
              <a:t>er </a:t>
            </a:r>
            <a:r>
              <a:rPr lang="en-US" sz="2200" spc="7" dirty="0">
                <a:latin typeface="+mn-lt"/>
                <a:cs typeface="Arial"/>
              </a:rPr>
              <a:t>t</a:t>
            </a:r>
            <a:r>
              <a:rPr lang="en-US" sz="2200" spc="-7" dirty="0">
                <a:latin typeface="+mn-lt"/>
                <a:cs typeface="Arial"/>
              </a:rPr>
              <a:t>e</a:t>
            </a:r>
            <a:r>
              <a:rPr lang="en-US" sz="2200" dirty="0">
                <a:latin typeface="+mn-lt"/>
                <a:cs typeface="Arial"/>
              </a:rPr>
              <a:t>ch</a:t>
            </a:r>
            <a:r>
              <a:rPr lang="en-US" sz="2200" spc="-7" dirty="0">
                <a:latin typeface="+mn-lt"/>
                <a:cs typeface="Arial"/>
              </a:rPr>
              <a:t>n</a:t>
            </a:r>
            <a:r>
              <a:rPr lang="en-US" sz="2200" dirty="0">
                <a:latin typeface="+mn-lt"/>
                <a:cs typeface="Arial"/>
              </a:rPr>
              <a:t>iq</a:t>
            </a:r>
            <a:r>
              <a:rPr lang="en-US" sz="2200" spc="-7" dirty="0">
                <a:latin typeface="+mn-lt"/>
                <a:cs typeface="Arial"/>
              </a:rPr>
              <a:t>u</a:t>
            </a:r>
            <a:r>
              <a:rPr lang="en-US" sz="2200" dirty="0">
                <a:latin typeface="+mn-lt"/>
                <a:cs typeface="Arial"/>
              </a:rPr>
              <a:t>es</a:t>
            </a:r>
            <a:r>
              <a:rPr lang="en-US" sz="2200" spc="7" dirty="0">
                <a:latin typeface="+mn-lt"/>
                <a:cs typeface="Arial"/>
              </a:rPr>
              <a:t> </a:t>
            </a:r>
            <a:r>
              <a:rPr lang="en-US" sz="2200" spc="-7" dirty="0">
                <a:latin typeface="+mn-lt"/>
                <a:cs typeface="Arial"/>
              </a:rPr>
              <a:t>l</a:t>
            </a:r>
            <a:r>
              <a:rPr lang="en-US" sz="2200" dirty="0">
                <a:latin typeface="+mn-lt"/>
                <a:cs typeface="Arial"/>
              </a:rPr>
              <a:t>i</a:t>
            </a:r>
            <a:r>
              <a:rPr lang="en-US" sz="2200" spc="-7" dirty="0">
                <a:latin typeface="+mn-lt"/>
                <a:cs typeface="Arial"/>
              </a:rPr>
              <a:t>k</a:t>
            </a:r>
            <a:r>
              <a:rPr lang="en-US" sz="2200" dirty="0">
                <a:latin typeface="+mn-lt"/>
                <a:cs typeface="Arial"/>
              </a:rPr>
              <a:t>e</a:t>
            </a:r>
            <a:r>
              <a:rPr lang="en-US" sz="2200" spc="7" dirty="0">
                <a:latin typeface="+mn-lt"/>
                <a:cs typeface="Arial"/>
              </a:rPr>
              <a:t> </a:t>
            </a:r>
            <a:r>
              <a:rPr lang="en-US" sz="2200" dirty="0">
                <a:solidFill>
                  <a:schemeClr val="accent3">
                    <a:lumMod val="75000"/>
                  </a:schemeClr>
                </a:solidFill>
                <a:latin typeface="+mn-lt"/>
                <a:cs typeface="Arial"/>
              </a:rPr>
              <a:t>Br</a:t>
            </a:r>
            <a:r>
              <a:rPr lang="en-US" sz="2200" spc="-11" dirty="0">
                <a:solidFill>
                  <a:schemeClr val="accent3">
                    <a:lumMod val="75000"/>
                  </a:schemeClr>
                </a:solidFill>
                <a:latin typeface="+mn-lt"/>
                <a:cs typeface="Arial"/>
              </a:rPr>
              <a:t>a</a:t>
            </a:r>
            <a:r>
              <a:rPr lang="en-US" sz="2200" dirty="0">
                <a:solidFill>
                  <a:schemeClr val="accent3">
                    <a:lumMod val="75000"/>
                  </a:schemeClr>
                </a:solidFill>
                <a:latin typeface="+mn-lt"/>
                <a:cs typeface="Arial"/>
              </a:rPr>
              <a:t>nch </a:t>
            </a:r>
            <a:r>
              <a:rPr lang="en-US" sz="2200" spc="-7" dirty="0">
                <a:solidFill>
                  <a:schemeClr val="accent3">
                    <a:lumMod val="75000"/>
                  </a:schemeClr>
                </a:solidFill>
                <a:latin typeface="+mn-lt"/>
                <a:cs typeface="Arial"/>
              </a:rPr>
              <a:t>a</a:t>
            </a:r>
            <a:r>
              <a:rPr lang="en-US" sz="2200" dirty="0">
                <a:solidFill>
                  <a:schemeClr val="accent3">
                    <a:lumMod val="75000"/>
                  </a:schemeClr>
                </a:solidFill>
                <a:latin typeface="+mn-lt"/>
                <a:cs typeface="Arial"/>
              </a:rPr>
              <a:t>nd b</a:t>
            </a:r>
            <a:r>
              <a:rPr lang="en-US" sz="2200" spc="-7" dirty="0">
                <a:solidFill>
                  <a:schemeClr val="accent3">
                    <a:lumMod val="75000"/>
                  </a:schemeClr>
                </a:solidFill>
                <a:latin typeface="+mn-lt"/>
                <a:cs typeface="Arial"/>
              </a:rPr>
              <a:t>o</a:t>
            </a:r>
            <a:r>
              <a:rPr lang="en-US" sz="2200" dirty="0">
                <a:solidFill>
                  <a:schemeClr val="accent3">
                    <a:lumMod val="75000"/>
                  </a:schemeClr>
                </a:solidFill>
                <a:latin typeface="+mn-lt"/>
                <a:cs typeface="Arial"/>
              </a:rPr>
              <a:t>u</a:t>
            </a:r>
            <a:r>
              <a:rPr lang="en-US" sz="2200" spc="-7" dirty="0">
                <a:solidFill>
                  <a:schemeClr val="accent3">
                    <a:lumMod val="75000"/>
                  </a:schemeClr>
                </a:solidFill>
                <a:latin typeface="+mn-lt"/>
                <a:cs typeface="Arial"/>
              </a:rPr>
              <a:t>n</a:t>
            </a:r>
            <a:r>
              <a:rPr lang="en-US" sz="2200" spc="3" dirty="0">
                <a:solidFill>
                  <a:schemeClr val="accent3">
                    <a:lumMod val="75000"/>
                  </a:schemeClr>
                </a:solidFill>
                <a:latin typeface="+mn-lt"/>
                <a:cs typeface="Arial"/>
              </a:rPr>
              <a:t>d</a:t>
            </a:r>
            <a:r>
              <a:rPr lang="en-US" sz="2200" dirty="0">
                <a:latin typeface="+mn-lt"/>
                <a:cs typeface="Arial"/>
              </a:rPr>
              <a:t>.</a:t>
            </a:r>
          </a:p>
          <a:p>
            <a:pPr marL="223838" indent="-214313">
              <a:lnSpc>
                <a:spcPct val="150000"/>
              </a:lnSpc>
              <a:spcBef>
                <a:spcPts val="330"/>
              </a:spcBef>
              <a:buFont typeface="Wingdings" panose="05000000000000000000" pitchFamily="2" charset="2"/>
              <a:buChar char="v"/>
            </a:pPr>
            <a:r>
              <a:rPr lang="en-US" sz="2200" dirty="0">
                <a:solidFill>
                  <a:schemeClr val="accent3">
                    <a:lumMod val="75000"/>
                  </a:schemeClr>
                </a:solidFill>
                <a:latin typeface="+mn-lt"/>
                <a:cs typeface="Arial"/>
              </a:rPr>
              <a:t>Ne</a:t>
            </a:r>
            <a:r>
              <a:rPr lang="en-US" sz="2200" spc="-7" dirty="0">
                <a:solidFill>
                  <a:schemeClr val="accent3">
                    <a:lumMod val="75000"/>
                  </a:schemeClr>
                </a:solidFill>
                <a:latin typeface="+mn-lt"/>
                <a:cs typeface="Arial"/>
              </a:rPr>
              <a:t>e</a:t>
            </a:r>
            <a:r>
              <a:rPr lang="en-US" sz="2200" dirty="0">
                <a:solidFill>
                  <a:schemeClr val="accent3">
                    <a:lumMod val="75000"/>
                  </a:schemeClr>
                </a:solidFill>
                <a:latin typeface="+mn-lt"/>
                <a:cs typeface="Arial"/>
              </a:rPr>
              <a:t>d l</a:t>
            </a:r>
            <a:r>
              <a:rPr lang="en-US" sz="2200" spc="-7" dirty="0">
                <a:solidFill>
                  <a:schemeClr val="accent3">
                    <a:lumMod val="75000"/>
                  </a:schemeClr>
                </a:solidFill>
                <a:latin typeface="+mn-lt"/>
                <a:cs typeface="Arial"/>
              </a:rPr>
              <a:t>a</a:t>
            </a:r>
            <a:r>
              <a:rPr lang="en-US" sz="2200" spc="7" dirty="0">
                <a:solidFill>
                  <a:schemeClr val="accent3">
                    <a:lumMod val="75000"/>
                  </a:schemeClr>
                </a:solidFill>
                <a:latin typeface="+mn-lt"/>
                <a:cs typeface="Arial"/>
              </a:rPr>
              <a:t>r</a:t>
            </a:r>
            <a:r>
              <a:rPr lang="en-US" sz="2200" spc="-7" dirty="0">
                <a:solidFill>
                  <a:schemeClr val="accent3">
                    <a:lumMod val="75000"/>
                  </a:schemeClr>
                </a:solidFill>
                <a:latin typeface="+mn-lt"/>
                <a:cs typeface="Arial"/>
              </a:rPr>
              <a:t>g</a:t>
            </a:r>
            <a:r>
              <a:rPr lang="en-US" sz="2200" dirty="0">
                <a:solidFill>
                  <a:schemeClr val="accent3">
                    <a:lumMod val="75000"/>
                  </a:schemeClr>
                </a:solidFill>
                <a:latin typeface="+mn-lt"/>
                <a:cs typeface="Arial"/>
              </a:rPr>
              <a:t>e </a:t>
            </a:r>
            <a:r>
              <a:rPr lang="en-US" sz="2200" spc="-7" dirty="0">
                <a:solidFill>
                  <a:schemeClr val="accent3">
                    <a:lumMod val="75000"/>
                  </a:schemeClr>
                </a:solidFill>
                <a:latin typeface="+mn-lt"/>
                <a:cs typeface="Arial"/>
              </a:rPr>
              <a:t>a</a:t>
            </a:r>
            <a:r>
              <a:rPr lang="en-US" sz="2200" spc="7" dirty="0">
                <a:solidFill>
                  <a:schemeClr val="accent3">
                    <a:lumMod val="75000"/>
                  </a:schemeClr>
                </a:solidFill>
                <a:latin typeface="+mn-lt"/>
                <a:cs typeface="Arial"/>
              </a:rPr>
              <a:t>m</a:t>
            </a:r>
            <a:r>
              <a:rPr lang="en-US" sz="2200" spc="-7" dirty="0">
                <a:solidFill>
                  <a:schemeClr val="accent3">
                    <a:lumMod val="75000"/>
                  </a:schemeClr>
                </a:solidFill>
                <a:latin typeface="+mn-lt"/>
                <a:cs typeface="Arial"/>
              </a:rPr>
              <a:t>o</a:t>
            </a:r>
            <a:r>
              <a:rPr lang="en-US" sz="2200" dirty="0">
                <a:solidFill>
                  <a:schemeClr val="accent3">
                    <a:lumMod val="75000"/>
                  </a:schemeClr>
                </a:solidFill>
                <a:latin typeface="+mn-lt"/>
                <a:cs typeface="Arial"/>
              </a:rPr>
              <a:t>u</a:t>
            </a:r>
            <a:r>
              <a:rPr lang="en-US" sz="2200" spc="-7" dirty="0">
                <a:solidFill>
                  <a:schemeClr val="accent3">
                    <a:lumMod val="75000"/>
                  </a:schemeClr>
                </a:solidFill>
                <a:latin typeface="+mn-lt"/>
                <a:cs typeface="Arial"/>
              </a:rPr>
              <a:t>n</a:t>
            </a:r>
            <a:r>
              <a:rPr lang="en-US" sz="2200" dirty="0">
                <a:solidFill>
                  <a:schemeClr val="accent3">
                    <a:lumMod val="75000"/>
                  </a:schemeClr>
                </a:solidFill>
                <a:latin typeface="+mn-lt"/>
                <a:cs typeface="Arial"/>
              </a:rPr>
              <a:t>t</a:t>
            </a:r>
            <a:r>
              <a:rPr lang="en-US" sz="2200" spc="7" dirty="0">
                <a:solidFill>
                  <a:schemeClr val="accent3">
                    <a:lumMod val="75000"/>
                  </a:schemeClr>
                </a:solidFill>
                <a:latin typeface="+mn-lt"/>
                <a:cs typeface="Arial"/>
              </a:rPr>
              <a:t> </a:t>
            </a:r>
            <a:r>
              <a:rPr lang="en-US" sz="2200" dirty="0">
                <a:solidFill>
                  <a:schemeClr val="accent3">
                    <a:lumMod val="75000"/>
                  </a:schemeClr>
                </a:solidFill>
                <a:latin typeface="+mn-lt"/>
                <a:cs typeface="Arial"/>
              </a:rPr>
              <a:t>of</a:t>
            </a:r>
            <a:r>
              <a:rPr lang="en-US" sz="2200" spc="3" dirty="0">
                <a:solidFill>
                  <a:schemeClr val="accent3">
                    <a:lumMod val="75000"/>
                  </a:schemeClr>
                </a:solidFill>
                <a:latin typeface="+mn-lt"/>
                <a:cs typeface="Arial"/>
              </a:rPr>
              <a:t> </a:t>
            </a:r>
            <a:r>
              <a:rPr lang="en-US" sz="2200" spc="-7" dirty="0">
                <a:solidFill>
                  <a:schemeClr val="accent3">
                    <a:lumMod val="75000"/>
                  </a:schemeClr>
                </a:solidFill>
                <a:latin typeface="+mn-lt"/>
                <a:cs typeface="Arial"/>
              </a:rPr>
              <a:t>m</a:t>
            </a:r>
            <a:r>
              <a:rPr lang="en-US" sz="2200" dirty="0">
                <a:solidFill>
                  <a:schemeClr val="accent3">
                    <a:lumMod val="75000"/>
                  </a:schemeClr>
                </a:solidFill>
                <a:latin typeface="+mn-lt"/>
                <a:cs typeface="Arial"/>
              </a:rPr>
              <a:t>emory</a:t>
            </a:r>
            <a:r>
              <a:rPr lang="en-US" sz="2200" spc="-14" dirty="0">
                <a:solidFill>
                  <a:schemeClr val="accent3">
                    <a:lumMod val="75000"/>
                  </a:schemeClr>
                </a:solidFill>
                <a:latin typeface="+mn-lt"/>
                <a:cs typeface="Arial"/>
              </a:rPr>
              <a:t> </a:t>
            </a:r>
            <a:r>
              <a:rPr lang="en-US" sz="2200" dirty="0">
                <a:solidFill>
                  <a:schemeClr val="accent3">
                    <a:lumMod val="75000"/>
                  </a:schemeClr>
                </a:solidFill>
                <a:latin typeface="+mn-lt"/>
                <a:cs typeface="Arial"/>
              </a:rPr>
              <a:t>s</a:t>
            </a:r>
            <a:r>
              <a:rPr lang="en-US" sz="2200" spc="-7" dirty="0">
                <a:solidFill>
                  <a:schemeClr val="accent3">
                    <a:lumMod val="75000"/>
                  </a:schemeClr>
                </a:solidFill>
                <a:latin typeface="+mn-lt"/>
                <a:cs typeface="Arial"/>
              </a:rPr>
              <a:t>p</a:t>
            </a:r>
            <a:r>
              <a:rPr lang="en-US" sz="2200" dirty="0">
                <a:solidFill>
                  <a:schemeClr val="accent3">
                    <a:lumMod val="75000"/>
                  </a:schemeClr>
                </a:solidFill>
                <a:latin typeface="+mn-lt"/>
                <a:cs typeface="Arial"/>
              </a:rPr>
              <a:t>ace </a:t>
            </a:r>
            <a:r>
              <a:rPr lang="en-US" sz="2200" spc="7" dirty="0">
                <a:latin typeface="+mn-lt"/>
                <a:cs typeface="Arial"/>
              </a:rPr>
              <a:t>f</a:t>
            </a:r>
            <a:r>
              <a:rPr lang="en-US" sz="2200" spc="-7" dirty="0">
                <a:latin typeface="+mn-lt"/>
                <a:cs typeface="Arial"/>
              </a:rPr>
              <a:t>o</a:t>
            </a:r>
            <a:r>
              <a:rPr lang="en-US" sz="2200" dirty="0">
                <a:latin typeface="+mn-lt"/>
                <a:cs typeface="Arial"/>
              </a:rPr>
              <a:t>r s</a:t>
            </a:r>
            <a:r>
              <a:rPr lang="en-US" sz="2200" spc="7" dirty="0">
                <a:latin typeface="+mn-lt"/>
                <a:cs typeface="Arial"/>
              </a:rPr>
              <a:t>t</a:t>
            </a:r>
            <a:r>
              <a:rPr lang="en-US" sz="2200" spc="-7" dirty="0">
                <a:latin typeface="+mn-lt"/>
                <a:cs typeface="Arial"/>
              </a:rPr>
              <a:t>o</a:t>
            </a:r>
            <a:r>
              <a:rPr lang="en-US" sz="2200" dirty="0">
                <a:latin typeface="+mn-lt"/>
                <a:cs typeface="Arial"/>
              </a:rPr>
              <a:t>ring </a:t>
            </a:r>
            <a:r>
              <a:rPr lang="en-US" sz="2200" spc="-7" dirty="0">
                <a:latin typeface="+mn-lt"/>
                <a:cs typeface="Arial"/>
              </a:rPr>
              <a:t>d</a:t>
            </a:r>
            <a:r>
              <a:rPr lang="en-US" sz="2200" dirty="0">
                <a:latin typeface="+mn-lt"/>
                <a:cs typeface="Arial"/>
              </a:rPr>
              <a:t>if</a:t>
            </a:r>
            <a:r>
              <a:rPr lang="en-US" sz="2200" spc="3" dirty="0">
                <a:latin typeface="+mn-lt"/>
                <a:cs typeface="Arial"/>
              </a:rPr>
              <a:t>f</a:t>
            </a:r>
            <a:r>
              <a:rPr lang="en-US" sz="2200" spc="-7" dirty="0">
                <a:latin typeface="+mn-lt"/>
                <a:cs typeface="Arial"/>
              </a:rPr>
              <a:t>e</a:t>
            </a:r>
            <a:r>
              <a:rPr lang="en-US" sz="2200" dirty="0">
                <a:latin typeface="+mn-lt"/>
                <a:cs typeface="Arial"/>
              </a:rPr>
              <a:t>re</a:t>
            </a:r>
            <a:r>
              <a:rPr lang="en-US" sz="2200" spc="-7" dirty="0">
                <a:latin typeface="+mn-lt"/>
                <a:cs typeface="Arial"/>
              </a:rPr>
              <a:t>n</a:t>
            </a:r>
            <a:r>
              <a:rPr lang="en-US" sz="2200" dirty="0">
                <a:latin typeface="+mn-lt"/>
                <a:cs typeface="Arial"/>
              </a:rPr>
              <a:t>t</a:t>
            </a:r>
            <a:r>
              <a:rPr lang="en-US" sz="2200" spc="7" dirty="0">
                <a:latin typeface="+mn-lt"/>
                <a:cs typeface="Arial"/>
              </a:rPr>
              <a:t> </a:t>
            </a:r>
            <a:r>
              <a:rPr lang="en-US" sz="2200" dirty="0">
                <a:latin typeface="+mn-lt"/>
                <a:cs typeface="Arial"/>
              </a:rPr>
              <a:t>s</a:t>
            </a:r>
            <a:r>
              <a:rPr lang="en-US" sz="2200" spc="7" dirty="0">
                <a:latin typeface="+mn-lt"/>
                <a:cs typeface="Arial"/>
              </a:rPr>
              <a:t>t</a:t>
            </a:r>
            <a:r>
              <a:rPr lang="en-US" sz="2200" spc="-7" dirty="0">
                <a:latin typeface="+mn-lt"/>
                <a:cs typeface="Arial"/>
              </a:rPr>
              <a:t>a</a:t>
            </a:r>
            <a:r>
              <a:rPr lang="en-US" sz="2200" dirty="0">
                <a:latin typeface="+mn-lt"/>
                <a:cs typeface="Arial"/>
              </a:rPr>
              <a:t>te</a:t>
            </a:r>
            <a:r>
              <a:rPr lang="en-US" sz="2200" spc="3" dirty="0">
                <a:latin typeface="+mn-lt"/>
                <a:cs typeface="Arial"/>
              </a:rPr>
              <a:t> </a:t>
            </a:r>
            <a:r>
              <a:rPr lang="en-US" sz="2200" dirty="0">
                <a:latin typeface="+mn-lt"/>
                <a:cs typeface="Arial"/>
              </a:rPr>
              <a:t>fu</a:t>
            </a:r>
            <a:r>
              <a:rPr lang="en-US" sz="2200" spc="-11" dirty="0">
                <a:latin typeface="+mn-lt"/>
                <a:cs typeface="Arial"/>
              </a:rPr>
              <a:t>n</a:t>
            </a:r>
            <a:r>
              <a:rPr lang="en-US" sz="2200" dirty="0">
                <a:latin typeface="+mn-lt"/>
                <a:cs typeface="Arial"/>
              </a:rPr>
              <a:t>ction in the s</a:t>
            </a:r>
            <a:r>
              <a:rPr lang="en-US" sz="2200" spc="7" dirty="0">
                <a:latin typeface="+mn-lt"/>
                <a:cs typeface="Arial"/>
              </a:rPr>
              <a:t>t</a:t>
            </a:r>
            <a:r>
              <a:rPr lang="en-US" sz="2200" spc="-7" dirty="0">
                <a:latin typeface="+mn-lt"/>
                <a:cs typeface="Arial"/>
              </a:rPr>
              <a:t>a</a:t>
            </a:r>
            <a:r>
              <a:rPr lang="en-US" sz="2200" dirty="0">
                <a:latin typeface="+mn-lt"/>
                <a:cs typeface="Arial"/>
              </a:rPr>
              <a:t>ck </a:t>
            </a:r>
            <a:r>
              <a:rPr lang="en-US" sz="2200" spc="7" dirty="0">
                <a:latin typeface="+mn-lt"/>
                <a:cs typeface="Arial"/>
              </a:rPr>
              <a:t>f</a:t>
            </a:r>
            <a:r>
              <a:rPr lang="en-US" sz="2200" spc="-7" dirty="0">
                <a:latin typeface="+mn-lt"/>
                <a:cs typeface="Arial"/>
              </a:rPr>
              <a:t>o</a:t>
            </a:r>
            <a:r>
              <a:rPr lang="en-US" sz="2200" dirty="0">
                <a:latin typeface="+mn-lt"/>
                <a:cs typeface="Arial"/>
              </a:rPr>
              <a:t>r</a:t>
            </a:r>
            <a:r>
              <a:rPr lang="en-US" sz="2200" spc="7" dirty="0">
                <a:latin typeface="+mn-lt"/>
                <a:cs typeface="Arial"/>
              </a:rPr>
              <a:t> </a:t>
            </a:r>
            <a:r>
              <a:rPr lang="en-US" sz="2200" spc="-7" dirty="0">
                <a:latin typeface="+mn-lt"/>
                <a:cs typeface="Arial"/>
              </a:rPr>
              <a:t>b</a:t>
            </a:r>
            <a:r>
              <a:rPr lang="en-US" sz="2200" dirty="0">
                <a:latin typeface="+mn-lt"/>
                <a:cs typeface="Arial"/>
              </a:rPr>
              <a:t>ig pr</a:t>
            </a:r>
            <a:r>
              <a:rPr lang="en-US" sz="2200" spc="-7" dirty="0">
                <a:latin typeface="+mn-lt"/>
                <a:cs typeface="Arial"/>
              </a:rPr>
              <a:t>o</a:t>
            </a:r>
            <a:r>
              <a:rPr lang="en-US" sz="2200" dirty="0">
                <a:latin typeface="+mn-lt"/>
                <a:cs typeface="Arial"/>
              </a:rPr>
              <a:t>b</a:t>
            </a:r>
            <a:r>
              <a:rPr lang="en-US" sz="2200" spc="-7" dirty="0">
                <a:latin typeface="+mn-lt"/>
                <a:cs typeface="Arial"/>
              </a:rPr>
              <a:t>l</a:t>
            </a:r>
            <a:r>
              <a:rPr lang="en-US" sz="2200" dirty="0">
                <a:latin typeface="+mn-lt"/>
                <a:cs typeface="Arial"/>
              </a:rPr>
              <a:t>e</a:t>
            </a:r>
            <a:r>
              <a:rPr lang="en-US" sz="2200" spc="7" dirty="0">
                <a:latin typeface="+mn-lt"/>
                <a:cs typeface="Arial"/>
              </a:rPr>
              <a:t>m</a:t>
            </a:r>
            <a:r>
              <a:rPr lang="en-US" sz="2200" dirty="0">
                <a:latin typeface="+mn-lt"/>
                <a:cs typeface="Arial"/>
              </a:rPr>
              <a:t>.</a:t>
            </a:r>
          </a:p>
          <a:p>
            <a:pPr marL="223838" marR="1318036" indent="-214313">
              <a:lnSpc>
                <a:spcPct val="150000"/>
              </a:lnSpc>
              <a:spcBef>
                <a:spcPts val="135"/>
              </a:spcBef>
              <a:buFont typeface="Wingdings" panose="05000000000000000000" pitchFamily="2" charset="2"/>
              <a:buChar char="v"/>
            </a:pPr>
            <a:r>
              <a:rPr lang="en-US" sz="2200" spc="14" dirty="0">
                <a:latin typeface="+mn-lt"/>
                <a:cs typeface="Arial"/>
              </a:rPr>
              <a:t>T</a:t>
            </a:r>
            <a:r>
              <a:rPr lang="en-US" sz="2200" dirty="0">
                <a:latin typeface="+mn-lt"/>
                <a:cs typeface="Arial"/>
              </a:rPr>
              <a:t>hr</a:t>
            </a:r>
            <a:r>
              <a:rPr lang="en-US" sz="2200" spc="-7" dirty="0">
                <a:latin typeface="+mn-lt"/>
                <a:cs typeface="Arial"/>
              </a:rPr>
              <a:t>a</a:t>
            </a:r>
            <a:r>
              <a:rPr lang="en-US" sz="2200" dirty="0">
                <a:latin typeface="+mn-lt"/>
                <a:cs typeface="Arial"/>
              </a:rPr>
              <a:t>sh</a:t>
            </a:r>
            <a:r>
              <a:rPr lang="en-US" sz="2200" spc="-7" dirty="0">
                <a:latin typeface="+mn-lt"/>
                <a:cs typeface="Arial"/>
              </a:rPr>
              <a:t>i</a:t>
            </a:r>
            <a:r>
              <a:rPr lang="en-US" sz="2200" dirty="0">
                <a:latin typeface="+mn-lt"/>
                <a:cs typeface="Arial"/>
              </a:rPr>
              <a:t>ng is o</a:t>
            </a:r>
            <a:r>
              <a:rPr lang="en-US" sz="2200" spc="-7" dirty="0">
                <a:latin typeface="+mn-lt"/>
                <a:cs typeface="Arial"/>
              </a:rPr>
              <a:t>n</a:t>
            </a:r>
            <a:r>
              <a:rPr lang="en-US" sz="2200" dirty="0">
                <a:latin typeface="+mn-lt"/>
                <a:cs typeface="Arial"/>
              </a:rPr>
              <a:t>e of</a:t>
            </a:r>
            <a:r>
              <a:rPr lang="en-US" sz="2200" spc="3" dirty="0">
                <a:latin typeface="+mn-lt"/>
                <a:cs typeface="Arial"/>
              </a:rPr>
              <a:t> </a:t>
            </a:r>
            <a:r>
              <a:rPr lang="en-US" sz="2200" dirty="0">
                <a:latin typeface="+mn-lt"/>
                <a:cs typeface="Arial"/>
              </a:rPr>
              <a:t>the</a:t>
            </a:r>
            <a:r>
              <a:rPr lang="en-US" sz="2200" spc="-11" dirty="0">
                <a:latin typeface="+mn-lt"/>
                <a:cs typeface="Arial"/>
              </a:rPr>
              <a:t> </a:t>
            </a:r>
            <a:r>
              <a:rPr lang="en-US" sz="2200" spc="7" dirty="0">
                <a:latin typeface="+mn-lt"/>
                <a:cs typeface="Arial"/>
              </a:rPr>
              <a:t>m</a:t>
            </a:r>
            <a:r>
              <a:rPr lang="en-US" sz="2200" spc="-7" dirty="0">
                <a:latin typeface="+mn-lt"/>
                <a:cs typeface="Arial"/>
              </a:rPr>
              <a:t>a</a:t>
            </a:r>
            <a:r>
              <a:rPr lang="en-US" sz="2200" dirty="0">
                <a:latin typeface="+mn-lt"/>
                <a:cs typeface="Arial"/>
              </a:rPr>
              <a:t>in </a:t>
            </a:r>
            <a:r>
              <a:rPr lang="en-US" sz="2200" spc="-7" dirty="0">
                <a:latin typeface="+mn-lt"/>
                <a:cs typeface="Arial"/>
              </a:rPr>
              <a:t>p</a:t>
            </a:r>
            <a:r>
              <a:rPr lang="en-US" sz="2200" dirty="0">
                <a:latin typeface="+mn-lt"/>
                <a:cs typeface="Arial"/>
              </a:rPr>
              <a:t>rob</a:t>
            </a:r>
            <a:r>
              <a:rPr lang="en-US" sz="2200" spc="-7" dirty="0">
                <a:latin typeface="+mn-lt"/>
                <a:cs typeface="Arial"/>
              </a:rPr>
              <a:t>l</a:t>
            </a:r>
            <a:r>
              <a:rPr lang="en-US" sz="2200" dirty="0">
                <a:latin typeface="+mn-lt"/>
                <a:cs typeface="Arial"/>
              </a:rPr>
              <a:t>em of</a:t>
            </a:r>
            <a:r>
              <a:rPr lang="en-US" sz="2200" spc="3" dirty="0">
                <a:latin typeface="+mn-lt"/>
                <a:cs typeface="Arial"/>
              </a:rPr>
              <a:t> </a:t>
            </a:r>
            <a:r>
              <a:rPr lang="en-US" sz="2200" dirty="0">
                <a:latin typeface="+mn-lt"/>
                <a:cs typeface="Arial"/>
              </a:rPr>
              <a:t>B</a:t>
            </a:r>
            <a:r>
              <a:rPr lang="en-US" sz="2200" spc="-11" dirty="0">
                <a:latin typeface="+mn-lt"/>
                <a:cs typeface="Arial"/>
              </a:rPr>
              <a:t>a</a:t>
            </a:r>
            <a:r>
              <a:rPr lang="en-US" sz="2200" dirty="0">
                <a:latin typeface="+mn-lt"/>
                <a:cs typeface="Arial"/>
              </a:rPr>
              <a:t>ck</a:t>
            </a:r>
            <a:r>
              <a:rPr lang="en-US" sz="2200" spc="7" dirty="0">
                <a:latin typeface="+mn-lt"/>
                <a:cs typeface="Arial"/>
              </a:rPr>
              <a:t>t</a:t>
            </a:r>
            <a:r>
              <a:rPr lang="en-US" sz="2200" dirty="0">
                <a:latin typeface="+mn-lt"/>
                <a:cs typeface="Arial"/>
              </a:rPr>
              <a:t>r</a:t>
            </a:r>
            <a:r>
              <a:rPr lang="en-US" sz="2200" spc="-7" dirty="0">
                <a:latin typeface="+mn-lt"/>
                <a:cs typeface="Arial"/>
              </a:rPr>
              <a:t>a</a:t>
            </a:r>
            <a:r>
              <a:rPr lang="en-US" sz="2200" dirty="0">
                <a:latin typeface="+mn-lt"/>
                <a:cs typeface="Arial"/>
              </a:rPr>
              <a:t>cki</a:t>
            </a:r>
            <a:r>
              <a:rPr lang="en-US" sz="2200" spc="-7" dirty="0">
                <a:latin typeface="+mn-lt"/>
                <a:cs typeface="Arial"/>
              </a:rPr>
              <a:t>n</a:t>
            </a:r>
            <a:r>
              <a:rPr lang="en-US" sz="2200" spc="14" dirty="0">
                <a:latin typeface="+mn-lt"/>
                <a:cs typeface="Arial"/>
              </a:rPr>
              <a:t>g</a:t>
            </a:r>
            <a:r>
              <a:rPr lang="en-US" sz="2200" dirty="0">
                <a:latin typeface="+mn-lt"/>
                <a:cs typeface="Arial"/>
              </a:rPr>
              <a:t>. </a:t>
            </a:r>
          </a:p>
          <a:p>
            <a:endParaRPr lang="en-US" sz="2200" dirty="0">
              <a:latin typeface="+mn-lt"/>
            </a:endParaRPr>
          </a:p>
        </p:txBody>
      </p:sp>
      <p:sp>
        <p:nvSpPr>
          <p:cNvPr id="9" name="Rectangle 8"/>
          <p:cNvSpPr/>
          <p:nvPr/>
        </p:nvSpPr>
        <p:spPr>
          <a:xfrm>
            <a:off x="116888" y="245285"/>
            <a:ext cx="3379643" cy="443326"/>
          </a:xfrm>
          <a:prstGeom prst="rect">
            <a:avLst/>
          </a:prstGeom>
        </p:spPr>
        <p:txBody>
          <a:bodyPr wrap="none">
            <a:spAutoFit/>
          </a:bodyPr>
          <a:lstStyle/>
          <a:p>
            <a:pPr marL="9525">
              <a:lnSpc>
                <a:spcPts val="2528"/>
              </a:lnSpc>
              <a:spcBef>
                <a:spcPts val="126"/>
              </a:spcBef>
            </a:pPr>
            <a:r>
              <a:rPr lang="en-US" sz="4000" spc="3" dirty="0">
                <a:solidFill>
                  <a:srgbClr val="0070C0"/>
                </a:solidFill>
                <a:latin typeface="+mn-lt"/>
                <a:cs typeface="Arial"/>
              </a:rPr>
              <a:t>B</a:t>
            </a:r>
            <a:r>
              <a:rPr lang="en-US" sz="4000" dirty="0">
                <a:solidFill>
                  <a:srgbClr val="0070C0"/>
                </a:solidFill>
                <a:latin typeface="+mn-lt"/>
                <a:cs typeface="Arial"/>
              </a:rPr>
              <a:t>a</a:t>
            </a:r>
            <a:r>
              <a:rPr lang="en-US" sz="4000" spc="3" dirty="0">
                <a:solidFill>
                  <a:srgbClr val="0070C0"/>
                </a:solidFill>
                <a:latin typeface="+mn-lt"/>
                <a:cs typeface="Arial"/>
              </a:rPr>
              <a:t>ck</a:t>
            </a:r>
            <a:r>
              <a:rPr lang="en-US" sz="4000" dirty="0">
                <a:solidFill>
                  <a:srgbClr val="0070C0"/>
                </a:solidFill>
                <a:latin typeface="+mn-lt"/>
                <a:cs typeface="Arial"/>
              </a:rPr>
              <a:t>t</a:t>
            </a:r>
            <a:r>
              <a:rPr lang="en-US" sz="4000" spc="-7" dirty="0">
                <a:solidFill>
                  <a:srgbClr val="0070C0"/>
                </a:solidFill>
                <a:latin typeface="+mn-lt"/>
                <a:cs typeface="Arial"/>
              </a:rPr>
              <a:t>r</a:t>
            </a:r>
            <a:r>
              <a:rPr lang="en-US" sz="4000" spc="3" dirty="0">
                <a:solidFill>
                  <a:srgbClr val="0070C0"/>
                </a:solidFill>
                <a:latin typeface="+mn-lt"/>
                <a:cs typeface="Arial"/>
              </a:rPr>
              <a:t>ack</a:t>
            </a:r>
            <a:r>
              <a:rPr lang="en-US" sz="4000" dirty="0">
                <a:solidFill>
                  <a:srgbClr val="0070C0"/>
                </a:solidFill>
                <a:latin typeface="+mn-lt"/>
                <a:cs typeface="Arial"/>
              </a:rPr>
              <a:t>i</a:t>
            </a:r>
            <a:r>
              <a:rPr lang="en-US" sz="4000" spc="3" dirty="0">
                <a:solidFill>
                  <a:srgbClr val="0070C0"/>
                </a:solidFill>
                <a:latin typeface="+mn-lt"/>
                <a:cs typeface="Arial"/>
              </a:rPr>
              <a:t>n</a:t>
            </a:r>
            <a:r>
              <a:rPr lang="en-US" sz="4000" dirty="0">
                <a:solidFill>
                  <a:srgbClr val="0070C0"/>
                </a:solidFill>
                <a:latin typeface="+mn-lt"/>
                <a:cs typeface="Arial"/>
              </a:rPr>
              <a:t>g</a:t>
            </a:r>
          </a:p>
        </p:txBody>
      </p:sp>
    </p:spTree>
    <p:extLst>
      <p:ext uri="{BB962C8B-B14F-4D97-AF65-F5344CB8AC3E}">
        <p14:creationId xmlns:p14="http://schemas.microsoft.com/office/powerpoint/2010/main" val="29742682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docProps/app.xml><?xml version="1.0" encoding="utf-8"?>
<Properties xmlns="http://schemas.openxmlformats.org/officeDocument/2006/extended-properties" xmlns:vt="http://schemas.openxmlformats.org/officeDocument/2006/docPropsVTypes">
  <Template>Oriel</Template>
  <TotalTime>10069</TotalTime>
  <Words>2829</Words>
  <Application>Microsoft Office PowerPoint</Application>
  <PresentationFormat>On-screen Show (4:3)</PresentationFormat>
  <Paragraphs>496</Paragraphs>
  <Slides>70</Slides>
  <Notes>0</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Oriel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Semi Magic Squares</vt:lpstr>
      <vt:lpstr>Knight’s tours and cryptography</vt:lpstr>
      <vt:lpstr>Knight’s tours and 3-D patterns</vt:lpstr>
      <vt:lpstr>PowerPoint Presentation</vt:lpstr>
      <vt:lpstr>PowerPoint Presentation</vt:lpstr>
      <vt:lpstr>PowerPoint Presentation</vt:lpstr>
      <vt:lpstr>PowerPoint Presentation</vt:lpstr>
      <vt:lpstr>PowerPoint Presentation</vt:lpstr>
      <vt:lpstr>PowerPoint Presentation</vt:lpstr>
      <vt:lpstr>Additional Problem Based on Backtracking</vt:lpstr>
      <vt:lpstr>Reference</vt:lpstr>
      <vt:lpstr>PowerPoint Presentation</vt:lpstr>
    </vt:vector>
  </TitlesOfParts>
  <Company>Thomson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Fahad Ahmed</cp:lastModifiedBy>
  <cp:revision>319</cp:revision>
  <dcterms:created xsi:type="dcterms:W3CDTF">2017-10-29T02:20:52Z</dcterms:created>
  <dcterms:modified xsi:type="dcterms:W3CDTF">2022-04-04T05:22:03Z</dcterms:modified>
</cp:coreProperties>
</file>